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sldIdLst>
    <p:sldId id="256" r:id="rId5"/>
    <p:sldId id="328" r:id="rId6"/>
    <p:sldId id="329" r:id="rId7"/>
    <p:sldId id="330" r:id="rId8"/>
    <p:sldId id="258" r:id="rId9"/>
    <p:sldId id="280" r:id="rId10"/>
    <p:sldId id="260" r:id="rId11"/>
    <p:sldId id="262" r:id="rId12"/>
    <p:sldId id="331" r:id="rId13"/>
    <p:sldId id="332" r:id="rId14"/>
    <p:sldId id="333" r:id="rId15"/>
    <p:sldId id="334" r:id="rId16"/>
    <p:sldId id="335" r:id="rId17"/>
    <p:sldId id="281" r:id="rId18"/>
    <p:sldId id="337" r:id="rId19"/>
    <p:sldId id="338" r:id="rId20"/>
    <p:sldId id="340" r:id="rId21"/>
    <p:sldId id="339" r:id="rId22"/>
    <p:sldId id="341" r:id="rId23"/>
    <p:sldId id="342" r:id="rId24"/>
    <p:sldId id="343" r:id="rId25"/>
    <p:sldId id="283" r:id="rId26"/>
    <p:sldId id="269" r:id="rId27"/>
    <p:sldId id="270" r:id="rId28"/>
    <p:sldId id="271" r:id="rId29"/>
    <p:sldId id="272" r:id="rId30"/>
    <p:sldId id="285" r:id="rId31"/>
    <p:sldId id="273" r:id="rId32"/>
    <p:sldId id="275" r:id="rId33"/>
    <p:sldId id="276" r:id="rId34"/>
    <p:sldId id="286" r:id="rId35"/>
    <p:sldId id="277" r:id="rId36"/>
    <p:sldId id="287" r:id="rId37"/>
    <p:sldId id="279" r:id="rId38"/>
    <p:sldId id="278" r:id="rId39"/>
  </p:sldIdLst>
  <p:sldSz cx="12192000" cy="6858000"/>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wman, Davy" initials="LD" lastIdx="26" clrIdx="0">
    <p:extLst>
      <p:ext uri="{19B8F6BF-5375-455C-9EA6-DF929625EA0E}">
        <p15:presenceInfo xmlns:p15="http://schemas.microsoft.com/office/powerpoint/2012/main" userId="S::Davy.Lowman@ncsbe.gov::3fd7f0d2-d5ae-42e4-b9af-e1e0c21976c5" providerId="AD"/>
      </p:ext>
    </p:extLst>
  </p:cmAuthor>
  <p:cmAuthor id="2" name="Tornow, Kelly" initials="TK" lastIdx="24" clrIdx="1">
    <p:extLst>
      <p:ext uri="{19B8F6BF-5375-455C-9EA6-DF929625EA0E}">
        <p15:presenceInfo xmlns:p15="http://schemas.microsoft.com/office/powerpoint/2012/main" userId="S::kelly.tornow@ncsbe.gov::7dce310b-8edf-4568-b6b8-c377b6372984" providerId="AD"/>
      </p:ext>
    </p:extLst>
  </p:cmAuthor>
  <p:cmAuthor id="3" name="Holland, Parker" initials="HP" lastIdx="11" clrIdx="2">
    <p:extLst>
      <p:ext uri="{19B8F6BF-5375-455C-9EA6-DF929625EA0E}">
        <p15:presenceInfo xmlns:p15="http://schemas.microsoft.com/office/powerpoint/2012/main" userId="S::Thomas.Holland@ncsbe.gov::519e7ecc-2d92-4a28-bf65-7e54502ae1e9" providerId="AD"/>
      </p:ext>
    </p:extLst>
  </p:cmAuthor>
  <p:cmAuthor id="4" name="Steele, Adam" initials="SA" lastIdx="6" clrIdx="3">
    <p:extLst>
      <p:ext uri="{19B8F6BF-5375-455C-9EA6-DF929625EA0E}">
        <p15:presenceInfo xmlns:p15="http://schemas.microsoft.com/office/powerpoint/2012/main" userId="S::adam.steele@ncsbe.gov::f184bd74-a570-4a7e-b767-f6035011e064" providerId="AD"/>
      </p:ext>
    </p:extLst>
  </p:cmAuthor>
  <p:cmAuthor id="5" name="Cox, Paul" initials="CP" lastIdx="8" clrIdx="4">
    <p:extLst>
      <p:ext uri="{19B8F6BF-5375-455C-9EA6-DF929625EA0E}">
        <p15:presenceInfo xmlns:p15="http://schemas.microsoft.com/office/powerpoint/2012/main" userId="S::paul.cox@ncsbe.gov::7d7de3d2-11da-425d-ba51-fb46a199b9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91D"/>
    <a:srgbClr val="233962"/>
    <a:srgbClr val="B1C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CCC9B-14E8-4FE0-B886-369E84F52435}" v="33" dt="2023-08-10T20:56:31.896"/>
    <p1510:client id="{4203DF76-07E5-C7C3-A603-5F6AC206B435}" v="1176" dt="2023-08-17T18:13:51.515"/>
    <p1510:client id="{95D575F6-104E-D26B-CC8A-DD33F6B99801}" v="50" dt="2023-08-11T20:53:24.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5C52-7E55-43A7-B972-2CBCFD5E81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07D334-397C-4BA5-AFF4-7EEDEED6A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995F5-876A-48B7-A7A5-CEBDB1D3DA02}"/>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5" name="Footer Placeholder 4">
            <a:extLst>
              <a:ext uri="{FF2B5EF4-FFF2-40B4-BE49-F238E27FC236}">
                <a16:creationId xmlns:a16="http://schemas.microsoft.com/office/drawing/2014/main" id="{13D04A93-0F7D-4373-9A87-EB37A215D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02A55-413C-4430-BFFA-E6509AB33729}"/>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239171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DE23-EC6A-476D-A2E3-22AA7E362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B0EE28-000E-4D3C-A4BA-D3E340DCD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0DBF6-3C9A-4028-AD2D-57C8BA5AE4DF}"/>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5" name="Footer Placeholder 4">
            <a:extLst>
              <a:ext uri="{FF2B5EF4-FFF2-40B4-BE49-F238E27FC236}">
                <a16:creationId xmlns:a16="http://schemas.microsoft.com/office/drawing/2014/main" id="{10582D33-F383-4E78-95A9-D42FB8F40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25843-5568-412C-BD58-1B279F2495A1}"/>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48687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AEB1BD-F645-4FD4-B490-7D0CC9C366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A5E70-935F-4784-95C5-6A03086C4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0A5AF-E7B7-4CC1-AD3C-B65A4AB4EB9B}"/>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5" name="Footer Placeholder 4">
            <a:extLst>
              <a:ext uri="{FF2B5EF4-FFF2-40B4-BE49-F238E27FC236}">
                <a16:creationId xmlns:a16="http://schemas.microsoft.com/office/drawing/2014/main" id="{4918E4DE-C96D-4B1D-B0F5-C2FF22AE4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8BA84-E5DB-45C9-9F98-127730C601E5}"/>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275425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4EB-4E60-4F05-9B5C-D1B1F1B4F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5923F-FD60-4091-BAD2-B2A3119E3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CC938-75DC-4A6B-91B9-00A8C3DCEBD6}"/>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5" name="Footer Placeholder 4">
            <a:extLst>
              <a:ext uri="{FF2B5EF4-FFF2-40B4-BE49-F238E27FC236}">
                <a16:creationId xmlns:a16="http://schemas.microsoft.com/office/drawing/2014/main" id="{E6DA38AE-A60A-46FE-8A67-836448DF3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14E69-460D-4763-A3F7-705F6A53C6C5}"/>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134086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AADA-1050-46D6-B13F-4CEC22C064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94BAF-B5BC-42E4-AFFA-D42A9544C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B9D578-A5E5-40D0-9100-6D99FDDF20E5}"/>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5" name="Footer Placeholder 4">
            <a:extLst>
              <a:ext uri="{FF2B5EF4-FFF2-40B4-BE49-F238E27FC236}">
                <a16:creationId xmlns:a16="http://schemas.microsoft.com/office/drawing/2014/main" id="{69F11CC9-7ABA-4002-AACB-3A0F9E166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7ABDB-5255-490A-B651-BC5FBBC7AF71}"/>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120215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B81F-AA32-4DEB-8A5B-18CF5CA9E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45945E-7647-47CE-AF49-9A548E1308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B3C924-102E-49BD-8501-BB7C311323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CB5619-9285-4719-8E5D-C0FF6EF22962}"/>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6" name="Footer Placeholder 5">
            <a:extLst>
              <a:ext uri="{FF2B5EF4-FFF2-40B4-BE49-F238E27FC236}">
                <a16:creationId xmlns:a16="http://schemas.microsoft.com/office/drawing/2014/main" id="{DA8D1E79-EFAD-4860-B195-810DE682A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1C28D-6578-4104-A98A-96D7D7DC1870}"/>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114145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D36F-2E70-4EAE-8028-D753560FE3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799D0E-14D0-4F64-8F0C-BD934AAB0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B2A9F-7C3F-4272-9DEA-62A5EC466D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AE87A-A2F7-482E-8E68-1104C502E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E4DC9-D7EB-4744-9A32-75B616BF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2DE73-3793-4249-952F-9484D49C0FAB}"/>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8" name="Footer Placeholder 7">
            <a:extLst>
              <a:ext uri="{FF2B5EF4-FFF2-40B4-BE49-F238E27FC236}">
                <a16:creationId xmlns:a16="http://schemas.microsoft.com/office/drawing/2014/main" id="{ABDD33EE-9AB9-4B61-B520-564976C57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9A9BB8-1782-42D6-A4C9-E7A2FD941D75}"/>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413215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86A6-F1D5-4FBE-9EED-1599694C4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1E4EFC-4C12-414A-9A0B-B1294A0A2955}"/>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4" name="Footer Placeholder 3">
            <a:extLst>
              <a:ext uri="{FF2B5EF4-FFF2-40B4-BE49-F238E27FC236}">
                <a16:creationId xmlns:a16="http://schemas.microsoft.com/office/drawing/2014/main" id="{14CC3C4D-8748-4D37-848B-DADA2ED39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AE0CF-B7F9-4C91-A405-8FD6EAC6ED2B}"/>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385845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EED7E-A631-4B12-A9D3-EF7D4FF6FFAD}"/>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3" name="Footer Placeholder 2">
            <a:extLst>
              <a:ext uri="{FF2B5EF4-FFF2-40B4-BE49-F238E27FC236}">
                <a16:creationId xmlns:a16="http://schemas.microsoft.com/office/drawing/2014/main" id="{2A12F529-70FB-4400-B508-41D9E38589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94F318-C2CA-4834-B0F4-109DCEFE478E}"/>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342831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E266-B9BB-482C-841A-AAEE8CC6C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85F4BB-EEA0-42CC-B5EC-86F69EB4A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E82D40-EE0E-4F4E-B79A-9C55F9AC1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C80B8-A82D-43D9-9960-E2F0116358DD}"/>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6" name="Footer Placeholder 5">
            <a:extLst>
              <a:ext uri="{FF2B5EF4-FFF2-40B4-BE49-F238E27FC236}">
                <a16:creationId xmlns:a16="http://schemas.microsoft.com/office/drawing/2014/main" id="{B6B0715C-C831-42B8-A625-740F3AD6B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C612A-F379-4808-AFD7-696E82014600}"/>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157767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FB40-667A-4C4B-B8F4-15CE12317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E4BD3-4DDE-4404-98C1-2A5E164D9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CBEEF-0DF8-4F90-A169-BD0272439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F4B4E-289F-4067-BE31-1C1D1EE8FB2D}"/>
              </a:ext>
            </a:extLst>
          </p:cNvPr>
          <p:cNvSpPr>
            <a:spLocks noGrp="1"/>
          </p:cNvSpPr>
          <p:nvPr>
            <p:ph type="dt" sz="half" idx="10"/>
          </p:nvPr>
        </p:nvSpPr>
        <p:spPr/>
        <p:txBody>
          <a:bodyPr/>
          <a:lstStyle/>
          <a:p>
            <a:fld id="{0096DF2C-F4D5-426F-8779-8A493C37A0DF}" type="datetimeFigureOut">
              <a:rPr lang="en-US" smtClean="0"/>
              <a:t>8/18/2023</a:t>
            </a:fld>
            <a:endParaRPr lang="en-US"/>
          </a:p>
        </p:txBody>
      </p:sp>
      <p:sp>
        <p:nvSpPr>
          <p:cNvPr id="6" name="Footer Placeholder 5">
            <a:extLst>
              <a:ext uri="{FF2B5EF4-FFF2-40B4-BE49-F238E27FC236}">
                <a16:creationId xmlns:a16="http://schemas.microsoft.com/office/drawing/2014/main" id="{9887D254-6261-482E-97B1-5DF2CD3D86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C4DE7-D138-4F06-9E5F-C9B8084B11B0}"/>
              </a:ext>
            </a:extLst>
          </p:cNvPr>
          <p:cNvSpPr>
            <a:spLocks noGrp="1"/>
          </p:cNvSpPr>
          <p:nvPr>
            <p:ph type="sldNum" sz="quarter" idx="12"/>
          </p:nvPr>
        </p:nvSpPr>
        <p:spPr/>
        <p:txBody>
          <a:bodyPr/>
          <a:lstStyle/>
          <a:p>
            <a:fld id="{CA405980-417C-4875-855F-F455B4C7389B}" type="slidenum">
              <a:rPr lang="en-US" smtClean="0"/>
              <a:t>‹#›</a:t>
            </a:fld>
            <a:endParaRPr lang="en-US"/>
          </a:p>
        </p:txBody>
      </p:sp>
    </p:spTree>
    <p:extLst>
      <p:ext uri="{BB962C8B-B14F-4D97-AF65-F5344CB8AC3E}">
        <p14:creationId xmlns:p14="http://schemas.microsoft.com/office/powerpoint/2010/main" val="231849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C9334-84A4-440F-BAD0-70A623704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874490-F3BF-4549-86AB-4A93C951BB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F2D81-DFC0-4F5E-8908-46276076E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6DF2C-F4D5-426F-8779-8A493C37A0DF}" type="datetimeFigureOut">
              <a:rPr lang="en-US" smtClean="0"/>
              <a:t>8/18/2023</a:t>
            </a:fld>
            <a:endParaRPr lang="en-US"/>
          </a:p>
        </p:txBody>
      </p:sp>
      <p:sp>
        <p:nvSpPr>
          <p:cNvPr id="5" name="Footer Placeholder 4">
            <a:extLst>
              <a:ext uri="{FF2B5EF4-FFF2-40B4-BE49-F238E27FC236}">
                <a16:creationId xmlns:a16="http://schemas.microsoft.com/office/drawing/2014/main" id="{24D16EC0-3CE7-49B2-BD1D-B0E9664BA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96D34A-7C57-464E-BE1A-F47DF6A07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05980-417C-4875-855F-F455B4C7389B}" type="slidenum">
              <a:rPr lang="en-US" smtClean="0"/>
              <a:t>‹#›</a:t>
            </a:fld>
            <a:endParaRPr lang="en-US"/>
          </a:p>
        </p:txBody>
      </p:sp>
    </p:spTree>
    <p:extLst>
      <p:ext uri="{BB962C8B-B14F-4D97-AF65-F5344CB8AC3E}">
        <p14:creationId xmlns:p14="http://schemas.microsoft.com/office/powerpoint/2010/main" val="2235260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_E792603.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Word_Document_3AFF0BA9.docx"/><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57B2E3-D022-4EC8-9103-E66B0C54B553}"/>
              </a:ext>
            </a:extLst>
          </p:cNvPr>
          <p:cNvGrpSpPr/>
          <p:nvPr/>
        </p:nvGrpSpPr>
        <p:grpSpPr>
          <a:xfrm>
            <a:off x="2686843" y="688975"/>
            <a:ext cx="6818313" cy="5520756"/>
            <a:chOff x="39688" y="39688"/>
            <a:chExt cx="6818313" cy="5520756"/>
          </a:xfrm>
        </p:grpSpPr>
        <p:sp>
          <p:nvSpPr>
            <p:cNvPr id="5" name="Rectangle 2">
              <a:extLst>
                <a:ext uri="{FF2B5EF4-FFF2-40B4-BE49-F238E27FC236}">
                  <a16:creationId xmlns:a16="http://schemas.microsoft.com/office/drawing/2014/main" id="{B378C99E-036F-406F-A964-7FD561E6F715}"/>
                </a:ext>
              </a:extLst>
            </p:cNvPr>
            <p:cNvSpPr>
              <a:spLocks noChangeArrowheads="1"/>
            </p:cNvSpPr>
            <p:nvPr/>
          </p:nvSpPr>
          <p:spPr bwMode="auto">
            <a:xfrm>
              <a:off x="39689" y="39688"/>
              <a:ext cx="6818312" cy="5519737"/>
            </a:xfrm>
            <a:prstGeom prst="rect">
              <a:avLst/>
            </a:prstGeom>
            <a:noFill/>
            <a:ln w="76200" algn="ctr">
              <a:solidFill>
                <a:srgbClr val="233962"/>
              </a:solidFill>
              <a:miter lim="800000"/>
              <a:headEnd/>
              <a:tailEnd/>
            </a:ln>
            <a:effectLst/>
            <a:extLst>
              <a:ext uri="{909E8E84-426E-40DD-AFC4-6F175D3DCCD1}">
                <a14:hiddenFill xmlns:a14="http://schemas.microsoft.com/office/drawing/2010/main">
                  <a:solidFill>
                    <a:srgbClr val="7DAFD3"/>
                  </a:solidFill>
                </a14:hiddenFill>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Text Box 4">
              <a:extLst>
                <a:ext uri="{FF2B5EF4-FFF2-40B4-BE49-F238E27FC236}">
                  <a16:creationId xmlns:a16="http://schemas.microsoft.com/office/drawing/2014/main" id="{B8D65A5F-ADF0-41DA-B5B2-B2A4BDAF35FF}"/>
                </a:ext>
              </a:extLst>
            </p:cNvPr>
            <p:cNvSpPr txBox="1">
              <a:spLocks noChangeArrowheads="1"/>
            </p:cNvSpPr>
            <p:nvPr/>
          </p:nvSpPr>
          <p:spPr bwMode="auto">
            <a:xfrm rot="5400000">
              <a:off x="2229644" y="932088"/>
              <a:ext cx="2438400" cy="681831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4800" b="1" i="0" u="none" strike="noStrike" kern="0" cap="none" spc="0" normalizeH="0" baseline="0" noProof="0">
                <a:ln>
                  <a:noFill/>
                </a:ln>
                <a:solidFill>
                  <a:srgbClr val="FFFFFF"/>
                </a:solidFill>
                <a:effectLst/>
                <a:uLnTx/>
                <a:uFillTx/>
                <a:latin typeface="Century Gothic" panose="020B0502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4800" b="1"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8" name="TextBox 7">
              <a:extLst>
                <a:ext uri="{FF2B5EF4-FFF2-40B4-BE49-F238E27FC236}">
                  <a16:creationId xmlns:a16="http://schemas.microsoft.com/office/drawing/2014/main" id="{9C8BC682-E467-4354-B096-8A2CD1EE8EE5}"/>
                </a:ext>
              </a:extLst>
            </p:cNvPr>
            <p:cNvSpPr txBox="1"/>
            <p:nvPr/>
          </p:nvSpPr>
          <p:spPr>
            <a:xfrm>
              <a:off x="2637165" y="4864099"/>
              <a:ext cx="1696064"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bg1"/>
                  </a:solidFill>
                  <a:effectLst/>
                  <a:uLnTx/>
                  <a:uFillTx/>
                  <a:latin typeface="Century Gothic" panose="020B0502020202020204" pitchFamily="34" charset="0"/>
                </a:rPr>
                <a:t>Revised</a:t>
              </a:r>
              <a:r>
                <a:rPr lang="en-US" b="1" kern="0">
                  <a:solidFill>
                    <a:schemeClr val="bg1"/>
                  </a:solidFill>
                  <a:latin typeface="Century Gothic" panose="020B0502020202020204" pitchFamily="34" charset="0"/>
                </a:rPr>
                <a:t> 2023	</a:t>
              </a:r>
              <a:endParaRPr kumimoji="0" lang="en-US" sz="1800" b="1" i="0" u="none" strike="noStrike" kern="0" cap="none" spc="0" normalizeH="0" baseline="0" noProof="0">
                <a:ln>
                  <a:noFill/>
                </a:ln>
                <a:solidFill>
                  <a:schemeClr val="bg1"/>
                </a:solidFill>
                <a:effectLst/>
                <a:uLnTx/>
                <a:uFillTx/>
                <a:latin typeface="Century Gothic" panose="020B0502020202020204" pitchFamily="34" charset="0"/>
              </a:endParaRPr>
            </a:p>
          </p:txBody>
        </p:sp>
      </p:grpSp>
      <p:sp>
        <p:nvSpPr>
          <p:cNvPr id="9" name="TextBox 8">
            <a:extLst>
              <a:ext uri="{FF2B5EF4-FFF2-40B4-BE49-F238E27FC236}">
                <a16:creationId xmlns:a16="http://schemas.microsoft.com/office/drawing/2014/main" id="{57DC5E5F-DED7-4B48-B3B7-237320CBA8A9}"/>
              </a:ext>
            </a:extLst>
          </p:cNvPr>
          <p:cNvSpPr txBox="1"/>
          <p:nvPr/>
        </p:nvSpPr>
        <p:spPr>
          <a:xfrm>
            <a:off x="3087148" y="4224064"/>
            <a:ext cx="6090407" cy="1323439"/>
          </a:xfrm>
          <a:prstGeom prst="rect">
            <a:avLst/>
          </a:prstGeom>
          <a:noFill/>
        </p:spPr>
        <p:txBody>
          <a:bodyPr wrap="square" rtlCol="0">
            <a:spAutoFit/>
          </a:bodyPr>
          <a:lstStyle/>
          <a:p>
            <a:pPr algn="ctr"/>
            <a:r>
              <a:rPr lang="en-US" sz="4000" b="1">
                <a:solidFill>
                  <a:schemeClr val="bg1"/>
                </a:solidFill>
                <a:latin typeface="Century Gothic" panose="020B0502020202020204" pitchFamily="34" charset="0"/>
              </a:rPr>
              <a:t>Voting Site Station Guide</a:t>
            </a:r>
          </a:p>
        </p:txBody>
      </p:sp>
      <p:pic>
        <p:nvPicPr>
          <p:cNvPr id="11" name="Picture 10" descr="A drawing of a face&#10;&#10;Description automatically generated">
            <a:extLst>
              <a:ext uri="{FF2B5EF4-FFF2-40B4-BE49-F238E27FC236}">
                <a16:creationId xmlns:a16="http://schemas.microsoft.com/office/drawing/2014/main" id="{64B19794-DC44-4055-B156-9CB0041E4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179" y="1075950"/>
            <a:ext cx="5501640" cy="923544"/>
          </a:xfrm>
          <a:prstGeom prst="rect">
            <a:avLst/>
          </a:prstGeom>
        </p:spPr>
      </p:pic>
    </p:spTree>
    <p:custDataLst>
      <p:tags r:id="rId1"/>
    </p:custDataLst>
    <p:extLst>
      <p:ext uri="{BB962C8B-B14F-4D97-AF65-F5344CB8AC3E}">
        <p14:creationId xmlns:p14="http://schemas.microsoft.com/office/powerpoint/2010/main" val="177394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38B9F4A-EDDD-41F3-39D7-4C09542E358C}"/>
              </a:ext>
            </a:extLst>
          </p:cNvPr>
          <p:cNvPicPr>
            <a:picLocks noChangeAspect="1"/>
          </p:cNvPicPr>
          <p:nvPr/>
        </p:nvPicPr>
        <p:blipFill>
          <a:blip r:embed="rId2"/>
          <a:stretch>
            <a:fillRect/>
          </a:stretch>
        </p:blipFill>
        <p:spPr>
          <a:xfrm>
            <a:off x="2964942" y="5047466"/>
            <a:ext cx="6669252" cy="1302227"/>
          </a:xfrm>
          <a:prstGeom prst="rect">
            <a:avLst/>
          </a:prstGeom>
        </p:spPr>
      </p:pic>
      <p:pic>
        <p:nvPicPr>
          <p:cNvPr id="2" name="Picture 1">
            <a:extLst>
              <a:ext uri="{FF2B5EF4-FFF2-40B4-BE49-F238E27FC236}">
                <a16:creationId xmlns:a16="http://schemas.microsoft.com/office/drawing/2014/main" id="{2DCC5D3F-936F-EA6C-8599-FD70E6757AE3}"/>
              </a:ext>
            </a:extLst>
          </p:cNvPr>
          <p:cNvPicPr>
            <a:picLocks noChangeAspect="1"/>
          </p:cNvPicPr>
          <p:nvPr/>
        </p:nvPicPr>
        <p:blipFill>
          <a:blip r:embed="rId3"/>
          <a:stretch>
            <a:fillRect/>
          </a:stretch>
        </p:blipFill>
        <p:spPr>
          <a:xfrm>
            <a:off x="2607183" y="-15670"/>
            <a:ext cx="6314694" cy="958657"/>
          </a:xfrm>
          <a:prstGeom prst="rect">
            <a:avLst/>
          </a:prstGeom>
        </p:spPr>
      </p:pic>
      <p:sp>
        <p:nvSpPr>
          <p:cNvPr id="4" name="TextBox 3">
            <a:extLst>
              <a:ext uri="{FF2B5EF4-FFF2-40B4-BE49-F238E27FC236}">
                <a16:creationId xmlns:a16="http://schemas.microsoft.com/office/drawing/2014/main" id="{F8AAC241-275D-FCD1-BB4A-B09F44921AD5}"/>
              </a:ext>
            </a:extLst>
          </p:cNvPr>
          <p:cNvSpPr txBox="1"/>
          <p:nvPr/>
        </p:nvSpPr>
        <p:spPr>
          <a:xfrm>
            <a:off x="3048000" y="1069563"/>
            <a:ext cx="6096000" cy="2605137"/>
          </a:xfrm>
          <a:prstGeom prst="rect">
            <a:avLst/>
          </a:prstGeom>
          <a:noFill/>
        </p:spPr>
        <p:txBody>
          <a:bodyPr wrap="square">
            <a:spAutoFit/>
          </a:bodyPr>
          <a:lstStyle/>
          <a:p>
            <a:pPr marL="6350" marR="7620" indent="-6350">
              <a:lnSpc>
                <a:spcPct val="102000"/>
              </a:lnSpc>
              <a:spcBef>
                <a:spcPts val="0"/>
              </a:spcBef>
              <a:spcAft>
                <a:spcPts val="1605"/>
              </a:spcAft>
            </a:pPr>
            <a:r>
              <a:rPr lang="en-US" sz="1400">
                <a:solidFill>
                  <a:srgbClr val="233962"/>
                </a:solidFill>
                <a:effectLst/>
                <a:latin typeface="Calibri" panose="020F0502020204030204" pitchFamily="34" charset="0"/>
                <a:ea typeface="Calibri" panose="020F0502020204030204" pitchFamily="34" charset="0"/>
              </a:rPr>
              <a:t>NC law requires a voter to show an acceptable form of photo ID or to sign a form  claiming an exception (the Photo ID Exception Form).</a:t>
            </a:r>
          </a:p>
          <a:p>
            <a:pPr marL="6350" marR="7620" indent="-6350">
              <a:lnSpc>
                <a:spcPct val="102000"/>
              </a:lnSpc>
              <a:spcBef>
                <a:spcPts val="0"/>
              </a:spcBef>
              <a:spcAft>
                <a:spcPts val="1605"/>
              </a:spcAft>
            </a:pPr>
            <a:endParaRPr lang="en-US" sz="1400">
              <a:solidFill>
                <a:srgbClr val="233962"/>
              </a:solidFill>
              <a:effectLst/>
              <a:latin typeface="Calibri" panose="020F0502020204030204" pitchFamily="34" charset="0"/>
              <a:ea typeface="Calibri" panose="020F0502020204030204" pitchFamily="34" charset="0"/>
            </a:endParaRPr>
          </a:p>
          <a:p>
            <a:pPr marL="6350" marR="7620" indent="-6350">
              <a:lnSpc>
                <a:spcPct val="102000"/>
              </a:lnSpc>
              <a:spcBef>
                <a:spcPts val="0"/>
              </a:spcBef>
              <a:spcAft>
                <a:spcPts val="1605"/>
              </a:spcAft>
            </a:pPr>
            <a:endParaRPr lang="en-US" sz="1400">
              <a:solidFill>
                <a:srgbClr val="233962"/>
              </a:solidFill>
              <a:effectLst/>
              <a:latin typeface="Calibri" panose="020F0502020204030204" pitchFamily="34" charset="0"/>
              <a:ea typeface="Calibri" panose="020F0502020204030204" pitchFamily="34" charset="0"/>
            </a:endParaRPr>
          </a:p>
          <a:p>
            <a:pPr marL="6350" marR="7620" indent="-6350">
              <a:lnSpc>
                <a:spcPct val="102000"/>
              </a:lnSpc>
              <a:spcBef>
                <a:spcPts val="0"/>
              </a:spcBef>
              <a:spcAft>
                <a:spcPts val="1605"/>
              </a:spcAft>
            </a:pPr>
            <a:r>
              <a:rPr lang="en-US" sz="1400">
                <a:solidFill>
                  <a:srgbClr val="233962"/>
                </a:solidFill>
                <a:effectLst/>
                <a:latin typeface="Calibri" panose="020F0502020204030204" pitchFamily="34" charset="0"/>
                <a:ea typeface="Calibri" panose="020F0502020204030204" pitchFamily="34" charset="0"/>
              </a:rPr>
              <a:t>The following circumstances require the check-in election official to inform the voter of the options for voting a provisional ballot without an ID, complete a </a:t>
            </a:r>
            <a:r>
              <a:rPr lang="en-US" sz="1400" b="1">
                <a:solidFill>
                  <a:srgbClr val="233962"/>
                </a:solidFill>
                <a:effectLst/>
                <a:latin typeface="Calibri" panose="020F0502020204030204" pitchFamily="34" charset="0"/>
                <a:ea typeface="Calibri" panose="020F0502020204030204" pitchFamily="34" charset="0"/>
              </a:rPr>
              <a:t>Help Station Referral Form, </a:t>
            </a:r>
            <a:r>
              <a:rPr lang="en-US" sz="1400">
                <a:solidFill>
                  <a:srgbClr val="233962"/>
                </a:solidFill>
                <a:effectLst/>
                <a:latin typeface="Calibri" panose="020F0502020204030204" pitchFamily="34" charset="0"/>
                <a:ea typeface="Calibri" panose="020F0502020204030204" pitchFamily="34" charset="0"/>
              </a:rPr>
              <a:t>and refer the voter to the Help Station:</a:t>
            </a:r>
          </a:p>
          <a:p>
            <a:pPr marL="0" marR="0" indent="0">
              <a:spcBef>
                <a:spcPts val="0"/>
              </a:spcBef>
              <a:spcAft>
                <a:spcPts val="45"/>
              </a:spcAft>
            </a:pPr>
            <a:r>
              <a:rPr lang="en-US" sz="1000">
                <a:solidFill>
                  <a:srgbClr val="233962"/>
                </a:solidFill>
                <a:effectLst/>
                <a:latin typeface="Calibri" panose="020F0502020204030204" pitchFamily="34" charset="0"/>
                <a:ea typeface="Calibri" panose="020F0502020204030204" pitchFamily="34" charset="0"/>
              </a:rPr>
              <a:t> </a:t>
            </a:r>
            <a:endParaRPr lang="en-US" sz="1100">
              <a:solidFill>
                <a:srgbClr val="233962"/>
              </a:solidFill>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C13A560-ED09-2A32-270E-B55B5374BD5D}"/>
              </a:ext>
            </a:extLst>
          </p:cNvPr>
          <p:cNvSpPr/>
          <p:nvPr/>
        </p:nvSpPr>
        <p:spPr>
          <a:xfrm>
            <a:off x="3098673" y="1649314"/>
            <a:ext cx="6451092" cy="809910"/>
          </a:xfrm>
          <a:prstGeom prst="rect">
            <a:avLst/>
          </a:prstGeom>
          <a:solidFill>
            <a:srgbClr val="A019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0" marR="7620" indent="-6350">
              <a:lnSpc>
                <a:spcPct val="102000"/>
              </a:lnSpc>
              <a:spcBef>
                <a:spcPts val="0"/>
              </a:spcBef>
              <a:spcAft>
                <a:spcPts val="1605"/>
              </a:spcAft>
            </a:pPr>
            <a:r>
              <a:rPr lang="en-US" sz="1400">
                <a:solidFill>
                  <a:schemeClr val="bg1"/>
                </a:solidFill>
                <a:effectLst/>
                <a:latin typeface="Calibri" panose="020F0502020204030204" pitchFamily="34" charset="0"/>
                <a:ea typeface="Calibri" panose="020F0502020204030204" pitchFamily="34" charset="0"/>
              </a:rPr>
              <a:t>If a voter says they forgot their photo ID, ask them if they can easily retrieve it. If they cannot, they must be informed of the options for voting a provisional ballot without a photo ID. </a:t>
            </a:r>
          </a:p>
        </p:txBody>
      </p:sp>
      <p:pic>
        <p:nvPicPr>
          <p:cNvPr id="6" name="Picture 5">
            <a:extLst>
              <a:ext uri="{FF2B5EF4-FFF2-40B4-BE49-F238E27FC236}">
                <a16:creationId xmlns:a16="http://schemas.microsoft.com/office/drawing/2014/main" id="{1B386BD0-0B63-1F9F-BE02-231D1F0EC7EB}"/>
              </a:ext>
            </a:extLst>
          </p:cNvPr>
          <p:cNvPicPr>
            <a:picLocks noChangeAspect="1"/>
          </p:cNvPicPr>
          <p:nvPr/>
        </p:nvPicPr>
        <p:blipFill>
          <a:blip r:embed="rId4"/>
          <a:stretch>
            <a:fillRect/>
          </a:stretch>
        </p:blipFill>
        <p:spPr>
          <a:xfrm>
            <a:off x="3098673" y="3282299"/>
            <a:ext cx="6451092" cy="1765167"/>
          </a:xfrm>
          <a:prstGeom prst="rect">
            <a:avLst/>
          </a:prstGeom>
        </p:spPr>
      </p:pic>
    </p:spTree>
    <p:extLst>
      <p:ext uri="{BB962C8B-B14F-4D97-AF65-F5344CB8AC3E}">
        <p14:creationId xmlns:p14="http://schemas.microsoft.com/office/powerpoint/2010/main" val="292436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2: </a:t>
            </a:r>
            <a:r>
              <a:rPr lang="en-US" altLang="en-US" sz="2800" b="1" kern="0">
                <a:solidFill>
                  <a:srgbClr val="FFFFFF"/>
                </a:solidFill>
                <a:latin typeface="Century Gothic" panose="020B0502020202020204" pitchFamily="34" charset="0"/>
              </a:rPr>
              <a:t>Initial ID Review  </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682329"/>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434402"/>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Inspect the photo ID</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77"/>
            <a:ext cx="5487776"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 ID is an acceptable type</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416836"/>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 ID meets expiration requirements </a:t>
            </a:r>
          </a:p>
        </p:txBody>
      </p:sp>
    </p:spTree>
    <p:custDataLst>
      <p:tags r:id="rId1"/>
    </p:custDataLst>
    <p:extLst>
      <p:ext uri="{BB962C8B-B14F-4D97-AF65-F5344CB8AC3E}">
        <p14:creationId xmlns:p14="http://schemas.microsoft.com/office/powerpoint/2010/main" val="264507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1">
            <a:extLst>
              <a:ext uri="{FF2B5EF4-FFF2-40B4-BE49-F238E27FC236}">
                <a16:creationId xmlns:a16="http://schemas.microsoft.com/office/drawing/2014/main" id="{EBA837AC-6235-57DD-575B-18CA4B51CE68}"/>
              </a:ext>
            </a:extLst>
          </p:cNvPr>
          <p:cNvSpPr>
            <a:spLocks noChangeArrowheads="1"/>
          </p:cNvSpPr>
          <p:nvPr/>
        </p:nvSpPr>
        <p:spPr bwMode="auto">
          <a:xfrm>
            <a:off x="4120376" y="653033"/>
            <a:ext cx="3657600" cy="54335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600" b="1" kern="0">
                <a:solidFill>
                  <a:srgbClr val="FFFFFF"/>
                </a:solidFill>
                <a:latin typeface="Century Gothic" panose="020B0502020202020204" pitchFamily="34" charset="0"/>
              </a:rPr>
              <a:t>Inspect the photo ID</a:t>
            </a:r>
          </a:p>
        </p:txBody>
      </p:sp>
      <p:sp>
        <p:nvSpPr>
          <p:cNvPr id="4" name="TextBox 3">
            <a:extLst>
              <a:ext uri="{FF2B5EF4-FFF2-40B4-BE49-F238E27FC236}">
                <a16:creationId xmlns:a16="http://schemas.microsoft.com/office/drawing/2014/main" id="{E783803C-3CDA-D0AA-878B-0ED959A09843}"/>
              </a:ext>
            </a:extLst>
          </p:cNvPr>
          <p:cNvSpPr txBox="1"/>
          <p:nvPr/>
        </p:nvSpPr>
        <p:spPr>
          <a:xfrm>
            <a:off x="3246079" y="1497632"/>
            <a:ext cx="6096000" cy="744050"/>
          </a:xfrm>
          <a:prstGeom prst="rect">
            <a:avLst/>
          </a:prstGeom>
          <a:noFill/>
        </p:spPr>
        <p:txBody>
          <a:bodyPr wrap="square">
            <a:spAutoFit/>
          </a:bodyPr>
          <a:lstStyle/>
          <a:p>
            <a:pPr marL="6350" marR="7620" indent="-6350">
              <a:lnSpc>
                <a:spcPct val="102000"/>
              </a:lnSpc>
              <a:spcBef>
                <a:spcPts val="0"/>
              </a:spcBef>
              <a:spcAft>
                <a:spcPts val="645"/>
              </a:spcAft>
            </a:pPr>
            <a:r>
              <a:rPr lang="en-US" sz="1400">
                <a:solidFill>
                  <a:srgbClr val="233962"/>
                </a:solidFill>
                <a:effectLst/>
                <a:latin typeface="Calibri" panose="020F0502020204030204" pitchFamily="34" charset="0"/>
                <a:ea typeface="Calibri" panose="020F0502020204030204" pitchFamily="34" charset="0"/>
              </a:rPr>
              <a:t>Once the voter has presented an election official with a photo ID, the official must determine if the ID is an acceptable type for voting and meets expiration requirements.</a:t>
            </a:r>
          </a:p>
        </p:txBody>
      </p:sp>
      <p:graphicFrame>
        <p:nvGraphicFramePr>
          <p:cNvPr id="5" name="Object 4">
            <a:extLst>
              <a:ext uri="{FF2B5EF4-FFF2-40B4-BE49-F238E27FC236}">
                <a16:creationId xmlns:a16="http://schemas.microsoft.com/office/drawing/2014/main" id="{E2A3FBA2-38BB-6E92-639B-397A202852E8}"/>
              </a:ext>
            </a:extLst>
          </p:cNvPr>
          <p:cNvGraphicFramePr>
            <a:graphicFrameLocks noChangeAspect="1"/>
          </p:cNvGraphicFramePr>
          <p:nvPr>
            <p:extLst>
              <p:ext uri="{D42A27DB-BD31-4B8C-83A1-F6EECF244321}">
                <p14:modId xmlns:p14="http://schemas.microsoft.com/office/powerpoint/2010/main" val="2529929930"/>
              </p:ext>
            </p:extLst>
          </p:nvPr>
        </p:nvGraphicFramePr>
        <p:xfrm>
          <a:off x="4281920" y="2686338"/>
          <a:ext cx="5935663" cy="855663"/>
        </p:xfrm>
        <a:graphic>
          <a:graphicData uri="http://schemas.openxmlformats.org/presentationml/2006/ole">
            <mc:AlternateContent xmlns:mc="http://schemas.openxmlformats.org/markup-compatibility/2006">
              <mc:Choice xmlns:v="urn:schemas-microsoft-com:vml" Requires="v">
                <p:oleObj spid="_x0000_s24577" name="Document" r:id="rId3" imgW="5935378" imgH="855878" progId="Word.Document.12">
                  <p:embed/>
                </p:oleObj>
              </mc:Choice>
              <mc:Fallback>
                <p:oleObj name="Document" r:id="rId3" imgW="5935378" imgH="855878" progId="Word.Document.12">
                  <p:embed/>
                  <p:pic>
                    <p:nvPicPr>
                      <p:cNvPr id="5" name="Object 4">
                        <a:extLst>
                          <a:ext uri="{FF2B5EF4-FFF2-40B4-BE49-F238E27FC236}">
                            <a16:creationId xmlns:a16="http://schemas.microsoft.com/office/drawing/2014/main" id="{E2A3FBA2-38BB-6E92-639B-397A202852E8}"/>
                          </a:ext>
                        </a:extLst>
                      </p:cNvPr>
                      <p:cNvPicPr/>
                      <p:nvPr/>
                    </p:nvPicPr>
                    <p:blipFill>
                      <a:blip r:embed="rId4"/>
                      <a:stretch>
                        <a:fillRect/>
                      </a:stretch>
                    </p:blipFill>
                    <p:spPr>
                      <a:xfrm>
                        <a:off x="4281920" y="2686338"/>
                        <a:ext cx="5935663" cy="85566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4E6740CC-EBF7-1626-A952-14CB00C5ADB2}"/>
              </a:ext>
            </a:extLst>
          </p:cNvPr>
          <p:cNvSpPr txBox="1"/>
          <p:nvPr/>
        </p:nvSpPr>
        <p:spPr>
          <a:xfrm>
            <a:off x="3131128" y="3293286"/>
            <a:ext cx="6096000" cy="2462213"/>
          </a:xfrm>
          <a:prstGeom prst="rect">
            <a:avLst/>
          </a:prstGeom>
          <a:noFill/>
        </p:spPr>
        <p:txBody>
          <a:bodyPr wrap="square">
            <a:spAutoFit/>
          </a:bodyPr>
          <a:lstStyle/>
          <a:p>
            <a:r>
              <a:rPr lang="en-US" sz="1400">
                <a:solidFill>
                  <a:srgbClr val="233962"/>
                </a:solidFill>
              </a:rPr>
              <a:t>The check-in election official should use the List of Acceptable Forms of Photo ID for the 2023 Municipal Elections and the Common ID Flyer to confirm that the photo ID presented is an acceptable type of ID. </a:t>
            </a:r>
          </a:p>
          <a:p>
            <a:r>
              <a:rPr lang="en-US" sz="1400">
                <a:solidFill>
                  <a:srgbClr val="233962"/>
                </a:solidFill>
              </a:rPr>
              <a:t>  </a:t>
            </a:r>
          </a:p>
          <a:p>
            <a:r>
              <a:rPr lang="en-US" sz="1400">
                <a:solidFill>
                  <a:srgbClr val="233962"/>
                </a:solidFill>
              </a:rPr>
              <a:t>If a voter presents a photo ID for voting that is not on the list of acceptable photo IDs, the official must ask the voter if they have another photo ID that is on the list. </a:t>
            </a:r>
          </a:p>
          <a:p>
            <a:endParaRPr lang="en-US" sz="1400">
              <a:solidFill>
                <a:srgbClr val="233962"/>
              </a:solidFill>
            </a:endParaRPr>
          </a:p>
          <a:p>
            <a:r>
              <a:rPr lang="en-US" sz="1400">
                <a:solidFill>
                  <a:srgbClr val="233962"/>
                </a:solidFill>
              </a:rPr>
              <a:t>If the voter does not have another photo ID: the check-in election official must inform the voter of the options for voting a provisional ballot without an ID, complete a Help Station Referral Form, and refer the voter to the Help Station.</a:t>
            </a:r>
          </a:p>
        </p:txBody>
      </p:sp>
      <p:grpSp>
        <p:nvGrpSpPr>
          <p:cNvPr id="17" name="Group 16">
            <a:extLst>
              <a:ext uri="{FF2B5EF4-FFF2-40B4-BE49-F238E27FC236}">
                <a16:creationId xmlns:a16="http://schemas.microsoft.com/office/drawing/2014/main" id="{190E23DF-C9C8-DABF-5279-01E9DF3C141A}"/>
              </a:ext>
            </a:extLst>
          </p:cNvPr>
          <p:cNvGrpSpPr/>
          <p:nvPr/>
        </p:nvGrpSpPr>
        <p:grpSpPr>
          <a:xfrm>
            <a:off x="2787072" y="4134311"/>
            <a:ext cx="355600" cy="307340"/>
            <a:chOff x="0" y="0"/>
            <a:chExt cx="355926" cy="307944"/>
          </a:xfrm>
        </p:grpSpPr>
        <p:sp>
          <p:nvSpPr>
            <p:cNvPr id="18" name="Shape 429">
              <a:extLst>
                <a:ext uri="{FF2B5EF4-FFF2-40B4-BE49-F238E27FC236}">
                  <a16:creationId xmlns:a16="http://schemas.microsoft.com/office/drawing/2014/main" id="{BDD45B09-0443-2AF5-1697-8CA630C236DE}"/>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9" name="Shape 430">
              <a:extLst>
                <a:ext uri="{FF2B5EF4-FFF2-40B4-BE49-F238E27FC236}">
                  <a16:creationId xmlns:a16="http://schemas.microsoft.com/office/drawing/2014/main" id="{3C33CB17-720A-E796-D20B-CE1E2418EB7A}"/>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391200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C2A7B7-4BDD-5687-3FEC-E745C1D7F5DD}"/>
              </a:ext>
            </a:extLst>
          </p:cNvPr>
          <p:cNvSpPr txBox="1"/>
          <p:nvPr/>
        </p:nvSpPr>
        <p:spPr>
          <a:xfrm>
            <a:off x="3048000" y="1242766"/>
            <a:ext cx="6096000" cy="4616648"/>
          </a:xfrm>
          <a:prstGeom prst="rect">
            <a:avLst/>
          </a:prstGeom>
          <a:noFill/>
        </p:spPr>
        <p:txBody>
          <a:bodyPr wrap="square">
            <a:spAutoFit/>
          </a:bodyPr>
          <a:lstStyle/>
          <a:p>
            <a:r>
              <a:rPr lang="en-US" sz="1400">
                <a:solidFill>
                  <a:srgbClr val="233962"/>
                </a:solidFill>
              </a:rPr>
              <a:t>Some photo IDs are required to have an expiration date. These types of photo IDs must be unexpired or expired for one year or less. Use the list of Acceptable Photo IDs for Voting in 2023 to confirm if a photo ID must meet expiration requirements.</a:t>
            </a:r>
          </a:p>
          <a:p>
            <a:endParaRPr lang="en-US" sz="1400">
              <a:solidFill>
                <a:srgbClr val="233962"/>
              </a:solidFill>
            </a:endParaRPr>
          </a:p>
          <a:p>
            <a:r>
              <a:rPr lang="en-US" sz="1400">
                <a:solidFill>
                  <a:srgbClr val="233962"/>
                </a:solidFill>
              </a:rPr>
              <a:t>For voters 65 years old and older, the expiration requirements are not applicable if the photo ID was unexpired on the day the voter turned 65 years old. Use the Age Guide on the back of the Common ID Flyer to confirm when the voter turned 65 years old.</a:t>
            </a:r>
          </a:p>
          <a:p>
            <a:endParaRPr lang="en-US" sz="1400">
              <a:solidFill>
                <a:srgbClr val="233962"/>
              </a:solidFill>
            </a:endParaRPr>
          </a:p>
          <a:p>
            <a:r>
              <a:rPr lang="en-US" sz="1400">
                <a:solidFill>
                  <a:srgbClr val="233962"/>
                </a:solidFill>
              </a:rPr>
              <a:t>For student and government-employee photo IDs, once the State Board approves an institution’s photo ID card, older photo IDs for that institution that are still in circulation are valid for voting, so long as the voter’s ID is valid and unexpired. A photo ID card that has no expiration date is not expired.</a:t>
            </a:r>
          </a:p>
          <a:p>
            <a:endParaRPr lang="en-US" sz="1400">
              <a:solidFill>
                <a:srgbClr val="233962"/>
              </a:solidFill>
            </a:endParaRPr>
          </a:p>
          <a:p>
            <a:r>
              <a:rPr lang="en-US" sz="1400">
                <a:solidFill>
                  <a:srgbClr val="233962"/>
                </a:solidFill>
              </a:rPr>
              <a:t>If a voter presents a photo ID for voting that does not meet expiration requirements, the check-in election official must ask the voter if they have another photo ID that is on the list. If the voter does not have another photo ID: the check-in election official must inform the voter of the options for voting a provisional ballot without an ID, complete a Help Station Referral Form, and refer the voter to the Help Station.</a:t>
            </a:r>
          </a:p>
        </p:txBody>
      </p:sp>
      <p:grpSp>
        <p:nvGrpSpPr>
          <p:cNvPr id="4" name="Group 3">
            <a:extLst>
              <a:ext uri="{FF2B5EF4-FFF2-40B4-BE49-F238E27FC236}">
                <a16:creationId xmlns:a16="http://schemas.microsoft.com/office/drawing/2014/main" id="{9B65D97F-D357-FD74-5F3B-E38A32A8558C}"/>
              </a:ext>
            </a:extLst>
          </p:cNvPr>
          <p:cNvGrpSpPr/>
          <p:nvPr/>
        </p:nvGrpSpPr>
        <p:grpSpPr>
          <a:xfrm>
            <a:off x="2667000" y="2388643"/>
            <a:ext cx="355600" cy="307340"/>
            <a:chOff x="0" y="0"/>
            <a:chExt cx="355926" cy="307944"/>
          </a:xfrm>
        </p:grpSpPr>
        <p:sp>
          <p:nvSpPr>
            <p:cNvPr id="5" name="Shape 429">
              <a:extLst>
                <a:ext uri="{FF2B5EF4-FFF2-40B4-BE49-F238E27FC236}">
                  <a16:creationId xmlns:a16="http://schemas.microsoft.com/office/drawing/2014/main" id="{4DA8C698-BCED-503D-D70C-ED411B80C694}"/>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6" name="Shape 430">
              <a:extLst>
                <a:ext uri="{FF2B5EF4-FFF2-40B4-BE49-F238E27FC236}">
                  <a16:creationId xmlns:a16="http://schemas.microsoft.com/office/drawing/2014/main" id="{47C01C0A-B7B9-4996-9861-A51434E570E2}"/>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grpSp>
        <p:nvGrpSpPr>
          <p:cNvPr id="7" name="Group 6">
            <a:extLst>
              <a:ext uri="{FF2B5EF4-FFF2-40B4-BE49-F238E27FC236}">
                <a16:creationId xmlns:a16="http://schemas.microsoft.com/office/drawing/2014/main" id="{15515E6A-F23D-E919-A429-3D7E0F58AEC9}"/>
              </a:ext>
            </a:extLst>
          </p:cNvPr>
          <p:cNvGrpSpPr/>
          <p:nvPr/>
        </p:nvGrpSpPr>
        <p:grpSpPr>
          <a:xfrm>
            <a:off x="2664342" y="3397420"/>
            <a:ext cx="355600" cy="307340"/>
            <a:chOff x="0" y="0"/>
            <a:chExt cx="355926" cy="307944"/>
          </a:xfrm>
        </p:grpSpPr>
        <p:sp>
          <p:nvSpPr>
            <p:cNvPr id="8" name="Shape 429">
              <a:extLst>
                <a:ext uri="{FF2B5EF4-FFF2-40B4-BE49-F238E27FC236}">
                  <a16:creationId xmlns:a16="http://schemas.microsoft.com/office/drawing/2014/main" id="{B038E47D-E544-551E-2E84-778DD3E95813}"/>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9" name="Shape 430">
              <a:extLst>
                <a:ext uri="{FF2B5EF4-FFF2-40B4-BE49-F238E27FC236}">
                  <a16:creationId xmlns:a16="http://schemas.microsoft.com/office/drawing/2014/main" id="{F1001E8C-27E0-35A3-B8BD-3D80CB8245C3}"/>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graphicFrame>
        <p:nvGraphicFramePr>
          <p:cNvPr id="2" name="Table 1">
            <a:extLst>
              <a:ext uri="{FF2B5EF4-FFF2-40B4-BE49-F238E27FC236}">
                <a16:creationId xmlns:a16="http://schemas.microsoft.com/office/drawing/2014/main" id="{32AE7519-7948-C0AC-528A-CF84791A14CB}"/>
              </a:ext>
            </a:extLst>
          </p:cNvPr>
          <p:cNvGraphicFramePr>
            <a:graphicFrameLocks noGrp="1"/>
          </p:cNvGraphicFramePr>
          <p:nvPr>
            <p:extLst>
              <p:ext uri="{D42A27DB-BD31-4B8C-83A1-F6EECF244321}">
                <p14:modId xmlns:p14="http://schemas.microsoft.com/office/powerpoint/2010/main" val="3771684389"/>
              </p:ext>
            </p:extLst>
          </p:nvPr>
        </p:nvGraphicFramePr>
        <p:xfrm>
          <a:off x="4114800" y="464645"/>
          <a:ext cx="3657600" cy="608330"/>
        </p:xfrm>
        <a:graphic>
          <a:graphicData uri="http://schemas.openxmlformats.org/drawingml/2006/table">
            <a:tbl>
              <a:tblPr firstRow="1" firstCol="1" bandRow="1"/>
              <a:tblGrid>
                <a:gridCol w="3657600">
                  <a:extLst>
                    <a:ext uri="{9D8B030D-6E8A-4147-A177-3AD203B41FA5}">
                      <a16:colId xmlns:a16="http://schemas.microsoft.com/office/drawing/2014/main" val="4949644"/>
                    </a:ext>
                  </a:extLst>
                </a:gridCol>
              </a:tblGrid>
              <a:tr h="608330">
                <a:tc>
                  <a:txBody>
                    <a:bodyPr/>
                    <a:lstStyle/>
                    <a:p>
                      <a:pPr marL="0" marR="0" indent="0" algn="ctr">
                        <a:lnSpc>
                          <a:spcPct val="107000"/>
                        </a:lnSpc>
                        <a:spcBef>
                          <a:spcPts val="0"/>
                        </a:spcBef>
                        <a:spcAft>
                          <a:spcPts val="0"/>
                        </a:spcAft>
                      </a:pPr>
                      <a:r>
                        <a:rPr lang="en-US"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Determine if the photo ID meets expiration requirements</a:t>
                      </a:r>
                      <a:endParaRPr lang="en-US" sz="1400">
                        <a:solidFill>
                          <a:srgbClr val="233962"/>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a:noFill/>
                    </a:lnL>
                    <a:lnR>
                      <a:noFill/>
                    </a:lnR>
                    <a:lnT>
                      <a:noFill/>
                    </a:lnT>
                    <a:lnB>
                      <a:noFill/>
                    </a:lnB>
                    <a:solidFill>
                      <a:srgbClr val="233962"/>
                    </a:solidFill>
                  </a:tcPr>
                </a:tc>
                <a:extLst>
                  <a:ext uri="{0D108BD9-81ED-4DB2-BD59-A6C34878D82A}">
                    <a16:rowId xmlns:a16="http://schemas.microsoft.com/office/drawing/2014/main" val="2339658797"/>
                  </a:ext>
                </a:extLst>
              </a:tr>
            </a:tbl>
          </a:graphicData>
        </a:graphic>
      </p:graphicFrame>
      <p:grpSp>
        <p:nvGrpSpPr>
          <p:cNvPr id="10" name="Group 9">
            <a:extLst>
              <a:ext uri="{FF2B5EF4-FFF2-40B4-BE49-F238E27FC236}">
                <a16:creationId xmlns:a16="http://schemas.microsoft.com/office/drawing/2014/main" id="{CEA8A0E1-3E5B-6412-A46D-EE3C20B11667}"/>
              </a:ext>
            </a:extLst>
          </p:cNvPr>
          <p:cNvGrpSpPr/>
          <p:nvPr/>
        </p:nvGrpSpPr>
        <p:grpSpPr>
          <a:xfrm>
            <a:off x="2667000" y="4541256"/>
            <a:ext cx="355600" cy="307340"/>
            <a:chOff x="0" y="0"/>
            <a:chExt cx="355926" cy="307944"/>
          </a:xfrm>
        </p:grpSpPr>
        <p:sp>
          <p:nvSpPr>
            <p:cNvPr id="11" name="Shape 429">
              <a:extLst>
                <a:ext uri="{FF2B5EF4-FFF2-40B4-BE49-F238E27FC236}">
                  <a16:creationId xmlns:a16="http://schemas.microsoft.com/office/drawing/2014/main" id="{C880E9A1-F7CA-315F-78B5-D0E0B88F1061}"/>
                </a:ext>
              </a:extLst>
            </p:cNvPr>
            <p:cNvSpPr/>
            <p:nvPr/>
          </p:nvSpPr>
          <p:spPr>
            <a:xfrm>
              <a:off x="0" y="119"/>
              <a:ext cx="177963" cy="307825"/>
            </a:xfrm>
            <a:custGeom>
              <a:avLst/>
              <a:gdLst/>
              <a:ahLst/>
              <a:cxnLst/>
              <a:rect l="0" t="0" r="0" b="0"/>
              <a:pathLst>
                <a:path w="177963" h="307825">
                  <a:moveTo>
                    <a:pt x="177963" y="0"/>
                  </a:moveTo>
                  <a:lnTo>
                    <a:pt x="177963" y="72879"/>
                  </a:lnTo>
                  <a:lnTo>
                    <a:pt x="165857" y="72879"/>
                  </a:lnTo>
                  <a:lnTo>
                    <a:pt x="165857" y="214657"/>
                  </a:lnTo>
                  <a:lnTo>
                    <a:pt x="177963" y="214657"/>
                  </a:lnTo>
                  <a:lnTo>
                    <a:pt x="177963" y="230860"/>
                  </a:lnTo>
                  <a:cubicBezTo>
                    <a:pt x="166664" y="230860"/>
                    <a:pt x="157786" y="239771"/>
                    <a:pt x="157786" y="251114"/>
                  </a:cubicBezTo>
                  <a:cubicBezTo>
                    <a:pt x="157786" y="262456"/>
                    <a:pt x="166664" y="271368"/>
                    <a:pt x="177963" y="271368"/>
                  </a:cubicBezTo>
                  <a:lnTo>
                    <a:pt x="177963" y="307825"/>
                  </a:lnTo>
                  <a:lnTo>
                    <a:pt x="20177" y="307825"/>
                  </a:lnTo>
                  <a:cubicBezTo>
                    <a:pt x="7667" y="307825"/>
                    <a:pt x="0" y="294457"/>
                    <a:pt x="6053" y="283520"/>
                  </a:cubicBezTo>
                  <a:lnTo>
                    <a:pt x="164243" y="8084"/>
                  </a:lnTo>
                  <a:lnTo>
                    <a:pt x="177963"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2" name="Shape 430">
              <a:extLst>
                <a:ext uri="{FF2B5EF4-FFF2-40B4-BE49-F238E27FC236}">
                  <a16:creationId xmlns:a16="http://schemas.microsoft.com/office/drawing/2014/main" id="{1E9DB90D-1ABD-E5A2-CEE3-B8225D37D27D}"/>
                </a:ext>
              </a:extLst>
            </p:cNvPr>
            <p:cNvSpPr/>
            <p:nvPr/>
          </p:nvSpPr>
          <p:spPr>
            <a:xfrm>
              <a:off x="177963" y="0"/>
              <a:ext cx="177963" cy="307944"/>
            </a:xfrm>
            <a:custGeom>
              <a:avLst/>
              <a:gdLst/>
              <a:ahLst/>
              <a:cxnLst/>
              <a:rect l="0" t="0" r="0" b="0"/>
              <a:pathLst>
                <a:path w="177963" h="307944">
                  <a:moveTo>
                    <a:pt x="202" y="0"/>
                  </a:moveTo>
                  <a:cubicBezTo>
                    <a:pt x="5649" y="0"/>
                    <a:pt x="11097" y="2734"/>
                    <a:pt x="14124" y="8203"/>
                  </a:cubicBezTo>
                  <a:lnTo>
                    <a:pt x="171910" y="283639"/>
                  </a:lnTo>
                  <a:cubicBezTo>
                    <a:pt x="177963" y="294576"/>
                    <a:pt x="170296" y="307944"/>
                    <a:pt x="157786" y="307944"/>
                  </a:cubicBezTo>
                  <a:lnTo>
                    <a:pt x="0" y="307944"/>
                  </a:lnTo>
                  <a:lnTo>
                    <a:pt x="0" y="271487"/>
                  </a:lnTo>
                  <a:cubicBezTo>
                    <a:pt x="11299" y="271487"/>
                    <a:pt x="20177" y="262575"/>
                    <a:pt x="20177" y="251233"/>
                  </a:cubicBezTo>
                  <a:cubicBezTo>
                    <a:pt x="20177" y="239890"/>
                    <a:pt x="11299" y="230979"/>
                    <a:pt x="0" y="230979"/>
                  </a:cubicBezTo>
                  <a:lnTo>
                    <a:pt x="0" y="214776"/>
                  </a:lnTo>
                  <a:lnTo>
                    <a:pt x="12106" y="214776"/>
                  </a:lnTo>
                  <a:lnTo>
                    <a:pt x="12106" y="72998"/>
                  </a:lnTo>
                  <a:lnTo>
                    <a:pt x="0" y="72998"/>
                  </a:lnTo>
                  <a:lnTo>
                    <a:pt x="0" y="119"/>
                  </a:lnTo>
                  <a:lnTo>
                    <a:pt x="202"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20028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2681"/>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3: Evaluation of Photo and Name</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47757" y="2819193"/>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286482" y="379810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923330"/>
          </a:xfrm>
          <a:prstGeom prst="rect">
            <a:avLst/>
          </a:prstGeom>
          <a:noFill/>
        </p:spPr>
        <p:txBody>
          <a:bodyPr wrap="square" rtlCol="0">
            <a:spAutoFit/>
          </a:bodyPr>
          <a:lstStyle/>
          <a:p>
            <a:r>
              <a:rPr lang="en-US" sz="1800" b="1">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Determine if the photograph on the photo ID reasonably resembles the person presenting to vote</a:t>
            </a:r>
            <a:endParaRPr lang="en-US" b="1">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840114"/>
            <a:ext cx="5487776"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name on the photo ID is the same as or substantially equivalent to the name on the voter list</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26617" y="3794001"/>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Make a final determination that the photo ID meets all requirements</a:t>
            </a:r>
          </a:p>
        </p:txBody>
      </p:sp>
    </p:spTree>
    <p:custDataLst>
      <p:tags r:id="rId1"/>
    </p:custDataLst>
    <p:extLst>
      <p:ext uri="{BB962C8B-B14F-4D97-AF65-F5344CB8AC3E}">
        <p14:creationId xmlns:p14="http://schemas.microsoft.com/office/powerpoint/2010/main" val="417375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923330"/>
          </a:xfrm>
          <a:prstGeom prst="rect">
            <a:avLst/>
          </a:prstGeom>
          <a:noFill/>
        </p:spPr>
        <p:txBody>
          <a:bodyPr wrap="square" rtlCol="0">
            <a:spAutoFit/>
          </a:bodyPr>
          <a:lstStyle/>
          <a:p>
            <a:r>
              <a:rPr lang="en-US" sz="1800" b="1">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Determine if the photograph on the photo ID reasonably resembles the person presenting to vote</a:t>
            </a:r>
            <a:endParaRPr lang="en-US" b="1">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833F6D69-405A-44FE-B9AA-AF848DA26CBC}"/>
              </a:ext>
            </a:extLst>
          </p:cNvPr>
          <p:cNvSpPr txBox="1"/>
          <p:nvPr/>
        </p:nvSpPr>
        <p:spPr>
          <a:xfrm>
            <a:off x="2798686" y="2438207"/>
            <a:ext cx="5487776" cy="1231106"/>
          </a:xfrm>
          <a:prstGeom prst="rect">
            <a:avLst/>
          </a:prstGeom>
          <a:noFill/>
        </p:spPr>
        <p:txBody>
          <a:bodyPr wrap="square" rtlCol="0">
            <a:spAutoFit/>
          </a:bodyPr>
          <a:lstStyle/>
          <a:p>
            <a:r>
              <a:rPr lang="en-US" sz="1800" b="1">
                <a:solidFill>
                  <a:srgbClr val="233962"/>
                </a:solidFill>
                <a:effectLst/>
                <a:latin typeface="Calibri" panose="020F0502020204030204" pitchFamily="34" charset="0"/>
                <a:ea typeface="Calibri" panose="020F0502020204030204" pitchFamily="34" charset="0"/>
              </a:rPr>
              <a:t>Key Point</a:t>
            </a:r>
            <a:r>
              <a:rPr lang="en-US" sz="1800">
                <a:solidFill>
                  <a:srgbClr val="233962"/>
                </a:solidFill>
                <a:effectLst/>
                <a:latin typeface="Calibri" panose="020F0502020204030204" pitchFamily="34" charset="0"/>
                <a:ea typeface="Calibri" panose="020F0502020204030204" pitchFamily="34" charset="0"/>
              </a:rPr>
              <a:t>:</a:t>
            </a:r>
            <a:r>
              <a:rPr lang="en-US" sz="1400">
                <a:solidFill>
                  <a:srgbClr val="233962"/>
                </a:solidFill>
                <a:effectLst/>
                <a:latin typeface="Calibri" panose="020F0502020204030204" pitchFamily="34" charset="0"/>
                <a:ea typeface="Calibri" panose="020F0502020204030204" pitchFamily="34" charset="0"/>
              </a:rPr>
              <a:t> The purpose of the photo ID requirement is to confirm the person presenting to vote is the registered voter on the rolls. You are not matching addresses. When determining reasonable resemblance, you are only confirming that the photo on the ID reasonably resembles the person checking in. </a:t>
            </a:r>
            <a:endParaRPr lang="en-US" b="1">
              <a:solidFill>
                <a:srgbClr val="FF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633EF654-DA1B-46D1-B1EE-0CC0011CF14B}"/>
              </a:ext>
            </a:extLst>
          </p:cNvPr>
          <p:cNvSpPr txBox="1"/>
          <p:nvPr/>
        </p:nvSpPr>
        <p:spPr>
          <a:xfrm>
            <a:off x="3926617" y="3794001"/>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Make a final determination that the photo ID meets all requirements</a:t>
            </a:r>
          </a:p>
        </p:txBody>
      </p:sp>
      <p:sp>
        <p:nvSpPr>
          <p:cNvPr id="14" name="TextBox 13">
            <a:extLst>
              <a:ext uri="{FF2B5EF4-FFF2-40B4-BE49-F238E27FC236}">
                <a16:creationId xmlns:a16="http://schemas.microsoft.com/office/drawing/2014/main" id="{DE25D798-2666-E87F-E377-3E5F638C7555}"/>
              </a:ext>
            </a:extLst>
          </p:cNvPr>
          <p:cNvSpPr txBox="1"/>
          <p:nvPr/>
        </p:nvSpPr>
        <p:spPr>
          <a:xfrm>
            <a:off x="2798686" y="534923"/>
            <a:ext cx="6094520" cy="1623008"/>
          </a:xfrm>
          <a:prstGeom prst="rect">
            <a:avLst/>
          </a:prstGeom>
          <a:noFill/>
        </p:spPr>
        <p:txBody>
          <a:bodyPr wrap="square">
            <a:spAutoFit/>
          </a:bodyPr>
          <a:lstStyle/>
          <a:p>
            <a:pPr marL="6350" marR="7620" indent="-6350">
              <a:lnSpc>
                <a:spcPct val="102000"/>
              </a:lnSpc>
              <a:spcBef>
                <a:spcPts val="0"/>
              </a:spcBef>
              <a:spcAft>
                <a:spcPts val="1990"/>
              </a:spcAft>
            </a:pPr>
            <a:r>
              <a:rPr lang="en-US" sz="1400">
                <a:solidFill>
                  <a:srgbClr val="233962"/>
                </a:solidFill>
                <a:effectLst/>
                <a:latin typeface="Calibri" panose="020F0502020204030204" pitchFamily="34" charset="0"/>
                <a:ea typeface="Calibri" panose="020F0502020204030204" pitchFamily="34" charset="0"/>
              </a:rPr>
              <a:t>The check-in election official must decide if the person in the photo on the photo ID </a:t>
            </a:r>
            <a:r>
              <a:rPr lang="en-US" sz="1400" b="1">
                <a:solidFill>
                  <a:srgbClr val="233962"/>
                </a:solidFill>
                <a:effectLst/>
                <a:latin typeface="Calibri" panose="020F0502020204030204" pitchFamily="34" charset="0"/>
                <a:ea typeface="Calibri" panose="020F0502020204030204" pitchFamily="34" charset="0"/>
              </a:rPr>
              <a:t>reasonably resembles</a:t>
            </a:r>
            <a:r>
              <a:rPr lang="en-US" sz="1400">
                <a:solidFill>
                  <a:srgbClr val="233962"/>
                </a:solidFill>
                <a:effectLst/>
                <a:latin typeface="Calibri" panose="020F0502020204030204" pitchFamily="34" charset="0"/>
                <a:ea typeface="Calibri" panose="020F0502020204030204" pitchFamily="34" charset="0"/>
              </a:rPr>
              <a:t> the voter presenting to vote. This means the voter’s appearance is similar to the photo, and an ordinary person would conclude that the photo is more likely than not a photo of the person presenting the ID to the check in official. The official must decide this based on all the evidence before the official. And the official must keep in mind that there are many reasons that a person’s appearance could change take. </a:t>
            </a:r>
          </a:p>
        </p:txBody>
      </p:sp>
    </p:spTree>
    <p:custDataLst>
      <p:tags r:id="rId1"/>
    </p:custDataLst>
    <p:extLst>
      <p:ext uri="{BB962C8B-B14F-4D97-AF65-F5344CB8AC3E}">
        <p14:creationId xmlns:p14="http://schemas.microsoft.com/office/powerpoint/2010/main" val="279965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E49824F-D5CF-71A5-CD2F-0D2FF83E056F}"/>
              </a:ext>
            </a:extLst>
          </p:cNvPr>
          <p:cNvSpPr/>
          <p:nvPr/>
        </p:nvSpPr>
        <p:spPr>
          <a:xfrm>
            <a:off x="3192754" y="1732289"/>
            <a:ext cx="6031344" cy="3181497"/>
          </a:xfrm>
          <a:prstGeom prst="rect">
            <a:avLst/>
          </a:prstGeom>
          <a:solidFill>
            <a:srgbClr val="A019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aphicFrame>
        <p:nvGraphicFramePr>
          <p:cNvPr id="20" name="Object 19">
            <a:extLst>
              <a:ext uri="{FF2B5EF4-FFF2-40B4-BE49-F238E27FC236}">
                <a16:creationId xmlns:a16="http://schemas.microsoft.com/office/drawing/2014/main" id="{009AFFF8-21AC-3C38-B8FB-F04116833865}"/>
              </a:ext>
            </a:extLst>
          </p:cNvPr>
          <p:cNvGraphicFramePr>
            <a:graphicFrameLocks noChangeAspect="1"/>
          </p:cNvGraphicFramePr>
          <p:nvPr>
            <p:extLst>
              <p:ext uri="{D42A27DB-BD31-4B8C-83A1-F6EECF244321}">
                <p14:modId xmlns:p14="http://schemas.microsoft.com/office/powerpoint/2010/main" val="1655694003"/>
              </p:ext>
            </p:extLst>
          </p:nvPr>
        </p:nvGraphicFramePr>
        <p:xfrm>
          <a:off x="3849688" y="231775"/>
          <a:ext cx="6362700" cy="1182688"/>
        </p:xfrm>
        <a:graphic>
          <a:graphicData uri="http://schemas.openxmlformats.org/presentationml/2006/ole">
            <mc:AlternateContent xmlns:mc="http://schemas.openxmlformats.org/markup-compatibility/2006">
              <mc:Choice xmlns:v="urn:schemas-microsoft-com:vml" Requires="v">
                <p:oleObj spid="_x0000_s28673" name="Document" r:id="rId5" imgW="5935378" imgH="1106782" progId="Word.Document.12">
                  <p:embed/>
                </p:oleObj>
              </mc:Choice>
              <mc:Fallback>
                <p:oleObj name="Document" r:id="rId5" imgW="5935378" imgH="1106782" progId="Word.Document.12">
                  <p:embed/>
                  <p:pic>
                    <p:nvPicPr>
                      <p:cNvPr id="20" name="Object 19">
                        <a:extLst>
                          <a:ext uri="{FF2B5EF4-FFF2-40B4-BE49-F238E27FC236}">
                            <a16:creationId xmlns:a16="http://schemas.microsoft.com/office/drawing/2014/main" id="{009AFFF8-21AC-3C38-B8FB-F04116833865}"/>
                          </a:ext>
                        </a:extLst>
                      </p:cNvPr>
                      <p:cNvPicPr/>
                      <p:nvPr/>
                    </p:nvPicPr>
                    <p:blipFill>
                      <a:blip r:embed="rId6"/>
                      <a:stretch>
                        <a:fillRect/>
                      </a:stretch>
                    </p:blipFill>
                    <p:spPr>
                      <a:xfrm>
                        <a:off x="3849688" y="231775"/>
                        <a:ext cx="6362700" cy="1182688"/>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DE8B6BD9-69BB-13A0-DBC8-126955B6F87D}"/>
              </a:ext>
            </a:extLst>
          </p:cNvPr>
          <p:cNvSpPr txBox="1"/>
          <p:nvPr/>
        </p:nvSpPr>
        <p:spPr>
          <a:xfrm>
            <a:off x="3146570" y="1758683"/>
            <a:ext cx="6096000" cy="3385542"/>
          </a:xfrm>
          <a:prstGeom prst="rect">
            <a:avLst/>
          </a:prstGeom>
          <a:noFill/>
        </p:spPr>
        <p:txBody>
          <a:bodyPr wrap="square" lIns="91440" tIns="45720" rIns="91440" bIns="45720" anchor="t">
            <a:spAutoFit/>
          </a:bodyPr>
          <a:lstStyle/>
          <a:p>
            <a:r>
              <a:rPr lang="en-US" sz="1400">
                <a:solidFill>
                  <a:schemeClr val="bg1"/>
                </a:solidFill>
              </a:rPr>
              <a:t>A voter’s appearance may have changed since their photo ID was issued because of many reasons, including changes in:</a:t>
            </a:r>
            <a:endParaRPr lang="en-US"/>
          </a:p>
          <a:p>
            <a:pPr marL="285750" indent="-285750">
              <a:buFont typeface="Arial" panose="020B0604020202020204" pitchFamily="34" charset="0"/>
              <a:buChar char="•"/>
            </a:pPr>
            <a:r>
              <a:rPr lang="en-US" sz="1400">
                <a:solidFill>
                  <a:schemeClr val="bg1"/>
                </a:solidFill>
              </a:rPr>
              <a:t>age</a:t>
            </a:r>
            <a:endParaRPr lang="en-US" sz="1400">
              <a:solidFill>
                <a:schemeClr val="bg1"/>
              </a:solidFill>
              <a:cs typeface="Calibri"/>
            </a:endParaRPr>
          </a:p>
          <a:p>
            <a:pPr marL="285750" indent="-285750">
              <a:buFont typeface="Arial" panose="020B0604020202020204" pitchFamily="34" charset="0"/>
              <a:buChar char="•"/>
            </a:pPr>
            <a:r>
              <a:rPr lang="en-US" sz="1400">
                <a:solidFill>
                  <a:schemeClr val="bg1"/>
                </a:solidFill>
              </a:rPr>
              <a:t>weight </a:t>
            </a:r>
          </a:p>
          <a:p>
            <a:pPr marL="285750" indent="-285750">
              <a:buFont typeface="Arial" panose="020B0604020202020204" pitchFamily="34" charset="0"/>
              <a:buChar char="•"/>
            </a:pPr>
            <a:r>
              <a:rPr lang="en-US" sz="1400">
                <a:solidFill>
                  <a:schemeClr val="bg1"/>
                </a:solidFill>
              </a:rPr>
              <a:t>hair features and styling, including changes in length, color, hairline, or use of a wig or other hairpiece </a:t>
            </a:r>
            <a:endParaRPr lang="en-US" sz="1400">
              <a:solidFill>
                <a:schemeClr val="bg1"/>
              </a:solidFill>
              <a:cs typeface="Calibri"/>
            </a:endParaRPr>
          </a:p>
          <a:p>
            <a:pPr marL="285750" indent="-285750">
              <a:buFont typeface="Arial" panose="020B0604020202020204" pitchFamily="34" charset="0"/>
              <a:buChar char="•"/>
            </a:pPr>
            <a:r>
              <a:rPr lang="en-US" sz="1400">
                <a:solidFill>
                  <a:schemeClr val="bg1"/>
                </a:solidFill>
              </a:rPr>
              <a:t>facial hair</a:t>
            </a:r>
            <a:endParaRPr lang="en-US" sz="1400">
              <a:solidFill>
                <a:schemeClr val="bg1"/>
              </a:solidFill>
              <a:cs typeface="Calibri"/>
            </a:endParaRPr>
          </a:p>
          <a:p>
            <a:pPr marL="285750" indent="-285750">
              <a:buFont typeface="Arial" panose="020B0604020202020204" pitchFamily="34" charset="0"/>
              <a:buChar char="•"/>
            </a:pPr>
            <a:r>
              <a:rPr lang="en-US" sz="1400">
                <a:solidFill>
                  <a:schemeClr val="bg1"/>
                </a:solidFill>
              </a:rPr>
              <a:t>complexion or skin tone</a:t>
            </a:r>
            <a:endParaRPr lang="en-US" sz="1400">
              <a:solidFill>
                <a:schemeClr val="bg1"/>
              </a:solidFill>
              <a:cs typeface="Calibri"/>
            </a:endParaRPr>
          </a:p>
          <a:p>
            <a:pPr marL="285750" indent="-285750">
              <a:buFont typeface="Arial" panose="020B0604020202020204" pitchFamily="34" charset="0"/>
              <a:buChar char="•"/>
            </a:pPr>
            <a:r>
              <a:rPr lang="en-US" sz="1400">
                <a:solidFill>
                  <a:schemeClr val="bg1"/>
                </a:solidFill>
              </a:rPr>
              <a:t>cosmetics including piercings or tattooing</a:t>
            </a:r>
            <a:endParaRPr lang="en-US" sz="1400">
              <a:solidFill>
                <a:schemeClr val="bg1"/>
              </a:solidFill>
              <a:cs typeface="Calibri"/>
            </a:endParaRPr>
          </a:p>
          <a:p>
            <a:pPr marL="285750" indent="-285750">
              <a:buFont typeface="Arial" panose="020B0604020202020204" pitchFamily="34" charset="0"/>
              <a:buChar char="•"/>
            </a:pPr>
            <a:r>
              <a:rPr lang="en-US" sz="1400">
                <a:solidFill>
                  <a:schemeClr val="bg1"/>
                </a:solidFill>
              </a:rPr>
              <a:t>apparel, including the presence or absence of eyeglasses or contact lenses</a:t>
            </a:r>
            <a:endParaRPr lang="en-US" sz="1400">
              <a:solidFill>
                <a:schemeClr val="bg1"/>
              </a:solidFill>
              <a:cs typeface="Calibri"/>
            </a:endParaRPr>
          </a:p>
          <a:p>
            <a:pPr marL="285750" indent="-285750">
              <a:buFont typeface="Arial" panose="020B0604020202020204" pitchFamily="34" charset="0"/>
              <a:buChar char="•"/>
            </a:pPr>
            <a:r>
              <a:rPr lang="en-US" sz="1400">
                <a:solidFill>
                  <a:schemeClr val="bg1"/>
                </a:solidFill>
              </a:rPr>
              <a:t>characteristics arising from a medical condition, disability, medical treatment (e.g., plastic surgery), or aging</a:t>
            </a:r>
            <a:endParaRPr lang="en-US" sz="1400">
              <a:solidFill>
                <a:schemeClr val="bg1"/>
              </a:solidFill>
              <a:cs typeface="Calibri"/>
            </a:endParaRPr>
          </a:p>
          <a:p>
            <a:pPr marL="285750" indent="-285750">
              <a:buFont typeface="Arial" panose="020B0604020202020204" pitchFamily="34" charset="0"/>
              <a:buChar char="•"/>
            </a:pPr>
            <a:r>
              <a:rPr lang="en-US" sz="1400">
                <a:solidFill>
                  <a:schemeClr val="bg1"/>
                </a:solidFill>
              </a:rPr>
              <a:t>gender transition</a:t>
            </a:r>
            <a:endParaRPr lang="en-US" sz="1400">
              <a:solidFill>
                <a:schemeClr val="bg1"/>
              </a:solidFill>
              <a:cs typeface="Calibri"/>
            </a:endParaRPr>
          </a:p>
          <a:p>
            <a:pPr marL="285750" indent="-285750">
              <a:buFont typeface="Arial" panose="020B0604020202020204" pitchFamily="34" charset="0"/>
              <a:buChar char="•"/>
            </a:pPr>
            <a:r>
              <a:rPr lang="en-US" sz="1400">
                <a:solidFill>
                  <a:schemeClr val="bg1"/>
                </a:solidFill>
              </a:rPr>
              <a:t>photographic lighting conditions or ID printing quality</a:t>
            </a:r>
            <a:endParaRPr lang="en-US" sz="1400">
              <a:solidFill>
                <a:schemeClr val="bg1"/>
              </a:solidFill>
              <a:cs typeface="Calibri"/>
            </a:endParaRPr>
          </a:p>
          <a:p>
            <a:pPr marL="285750" indent="-285750">
              <a:buFont typeface="Arial" panose="020B0604020202020204" pitchFamily="34" charset="0"/>
              <a:buChar char="•"/>
            </a:pPr>
            <a:endParaRPr lang="en-US"/>
          </a:p>
        </p:txBody>
      </p:sp>
    </p:spTree>
    <p:custDataLst>
      <p:tags r:id="rId2"/>
    </p:custDataLst>
    <p:extLst>
      <p:ext uri="{BB962C8B-B14F-4D97-AF65-F5344CB8AC3E}">
        <p14:creationId xmlns:p14="http://schemas.microsoft.com/office/powerpoint/2010/main" val="69539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0455C3-11A0-7196-34DF-D268202BE059}"/>
              </a:ext>
            </a:extLst>
          </p:cNvPr>
          <p:cNvPicPr>
            <a:picLocks noChangeAspect="1"/>
          </p:cNvPicPr>
          <p:nvPr/>
        </p:nvPicPr>
        <p:blipFill>
          <a:blip r:embed="rId2"/>
          <a:stretch>
            <a:fillRect/>
          </a:stretch>
        </p:blipFill>
        <p:spPr>
          <a:xfrm>
            <a:off x="2692908" y="800100"/>
            <a:ext cx="6806184" cy="2857500"/>
          </a:xfrm>
          <a:prstGeom prst="rect">
            <a:avLst/>
          </a:prstGeom>
        </p:spPr>
      </p:pic>
    </p:spTree>
    <p:extLst>
      <p:ext uri="{BB962C8B-B14F-4D97-AF65-F5344CB8AC3E}">
        <p14:creationId xmlns:p14="http://schemas.microsoft.com/office/powerpoint/2010/main" val="354945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F655E11-6A32-F55D-5B90-87BB95352997}"/>
              </a:ext>
            </a:extLst>
          </p:cNvPr>
          <p:cNvSpPr txBox="1"/>
          <p:nvPr/>
        </p:nvSpPr>
        <p:spPr>
          <a:xfrm>
            <a:off x="3048786" y="1028012"/>
            <a:ext cx="6094428" cy="4308872"/>
          </a:xfrm>
          <a:prstGeom prst="rect">
            <a:avLst/>
          </a:prstGeom>
          <a:noFill/>
        </p:spPr>
        <p:txBody>
          <a:bodyPr wrap="square">
            <a:spAutoFit/>
          </a:bodyPr>
          <a:lstStyle/>
          <a:p>
            <a:endParaRPr lang="en-US"/>
          </a:p>
          <a:p>
            <a:r>
              <a:rPr lang="en-US" sz="1400">
                <a:solidFill>
                  <a:schemeClr val="tx2"/>
                </a:solidFill>
              </a:rPr>
              <a:t>After reviewing the photograph on the ID, the check-in election official should next search for the voter’s name in the pollbook (electronic or labels). If the voter’s name cannot be located on the voter list, here are a few suggestions:</a:t>
            </a:r>
          </a:p>
          <a:p>
            <a:endParaRPr lang="en-US" sz="1400">
              <a:solidFill>
                <a:schemeClr val="tx2"/>
              </a:solidFill>
            </a:endParaRPr>
          </a:p>
          <a:p>
            <a:r>
              <a:rPr lang="en-US" sz="1400">
                <a:solidFill>
                  <a:schemeClr val="tx2"/>
                </a:solidFill>
              </a:rPr>
              <a:t>1. 	Ask the voter to their spell name or use the name displayed on the 	photo ID</a:t>
            </a:r>
          </a:p>
          <a:p>
            <a:r>
              <a:rPr lang="en-US" sz="1400">
                <a:solidFill>
                  <a:schemeClr val="tx2"/>
                </a:solidFill>
              </a:rPr>
              <a:t>2.	Ask the voter if their name has changed</a:t>
            </a:r>
          </a:p>
          <a:p>
            <a:r>
              <a:rPr lang="en-US" sz="1400">
                <a:solidFill>
                  <a:schemeClr val="tx2"/>
                </a:solidFill>
              </a:rPr>
              <a:t>3.	Ask the voter if their name is hyphenated</a:t>
            </a:r>
          </a:p>
          <a:p>
            <a:r>
              <a:rPr lang="en-US" sz="1400">
                <a:solidFill>
                  <a:schemeClr val="tx2"/>
                </a:solidFill>
              </a:rPr>
              <a:t>4.	Ask the voter if their name has a suffix (Jr., Sr., etc.)</a:t>
            </a:r>
          </a:p>
          <a:p>
            <a:r>
              <a:rPr lang="en-US" sz="1400">
                <a:solidFill>
                  <a:schemeClr val="tx2"/>
                </a:solidFill>
              </a:rPr>
              <a:t>5.	Perform a wildcard search with last name (electronic pollbook)</a:t>
            </a:r>
          </a:p>
          <a:p>
            <a:r>
              <a:rPr lang="en-US" sz="1400">
                <a:solidFill>
                  <a:schemeClr val="tx2"/>
                </a:solidFill>
              </a:rPr>
              <a:t>6.	Perform a search by voter’s residential address (electronic pollbook)</a:t>
            </a:r>
          </a:p>
          <a:p>
            <a:r>
              <a:rPr lang="en-US" sz="1400">
                <a:solidFill>
                  <a:schemeClr val="tx2"/>
                </a:solidFill>
              </a:rPr>
              <a:t>7.	Perform a search by date of birth (electronic pollbook)</a:t>
            </a:r>
          </a:p>
          <a:p>
            <a:endParaRPr lang="en-US" sz="1400">
              <a:solidFill>
                <a:schemeClr val="tx2"/>
              </a:solidFill>
            </a:endParaRPr>
          </a:p>
          <a:p>
            <a:endParaRPr lang="en-US" sz="1400">
              <a:solidFill>
                <a:schemeClr val="tx2"/>
              </a:solidFill>
            </a:endParaRPr>
          </a:p>
          <a:p>
            <a:r>
              <a:rPr lang="en-US" sz="1400">
                <a:solidFill>
                  <a:schemeClr val="tx2"/>
                </a:solidFill>
              </a:rPr>
              <a:t>  If the check-in election official is unable to locate the voter record on the voter list, the official must complete a Help Station Referral Form and refer the voter to the Help Station.</a:t>
            </a:r>
          </a:p>
          <a:p>
            <a:endParaRPr lang="en-US"/>
          </a:p>
        </p:txBody>
      </p:sp>
      <p:graphicFrame>
        <p:nvGraphicFramePr>
          <p:cNvPr id="2" name="Table 1">
            <a:extLst>
              <a:ext uri="{FF2B5EF4-FFF2-40B4-BE49-F238E27FC236}">
                <a16:creationId xmlns:a16="http://schemas.microsoft.com/office/drawing/2014/main" id="{16C8867F-2CC1-B12C-A345-0C4548BA0E25}"/>
              </a:ext>
            </a:extLst>
          </p:cNvPr>
          <p:cNvGraphicFramePr>
            <a:graphicFrameLocks noGrp="1"/>
          </p:cNvGraphicFramePr>
          <p:nvPr>
            <p:extLst>
              <p:ext uri="{D42A27DB-BD31-4B8C-83A1-F6EECF244321}">
                <p14:modId xmlns:p14="http://schemas.microsoft.com/office/powerpoint/2010/main" val="478229603"/>
              </p:ext>
            </p:extLst>
          </p:nvPr>
        </p:nvGraphicFramePr>
        <p:xfrm>
          <a:off x="4138863" y="300146"/>
          <a:ext cx="3657600" cy="808990"/>
        </p:xfrm>
        <a:graphic>
          <a:graphicData uri="http://schemas.openxmlformats.org/drawingml/2006/table">
            <a:tbl>
              <a:tblPr firstRow="1" firstCol="1" bandRow="1"/>
              <a:tblGrid>
                <a:gridCol w="3657600">
                  <a:extLst>
                    <a:ext uri="{9D8B030D-6E8A-4147-A177-3AD203B41FA5}">
                      <a16:colId xmlns:a16="http://schemas.microsoft.com/office/drawing/2014/main" val="1242994395"/>
                    </a:ext>
                  </a:extLst>
                </a:gridCol>
              </a:tblGrid>
              <a:tr h="808990">
                <a:tc>
                  <a:txBody>
                    <a:bodyPr/>
                    <a:lstStyle/>
                    <a:p>
                      <a:pPr marL="0" marR="0" indent="0" algn="ctr">
                        <a:lnSpc>
                          <a:spcPct val="98000"/>
                        </a:lnSpc>
                        <a:spcBef>
                          <a:spcPts val="0"/>
                        </a:spcBef>
                        <a:spcAft>
                          <a:spcPts val="15"/>
                        </a:spcAft>
                      </a:pPr>
                      <a:r>
                        <a:rPr lang="en-US" sz="1600" b="1">
                          <a:solidFill>
                            <a:srgbClr val="FFFFFF"/>
                          </a:solidFill>
                          <a:effectLst/>
                          <a:latin typeface="Calibri"/>
                          <a:ea typeface="Calibri" panose="020F0502020204030204" pitchFamily="34" charset="0"/>
                          <a:cs typeface="Times New Roman"/>
                        </a:rPr>
                        <a:t>Determine if the name on the photo ID is </a:t>
                      </a:r>
                      <a:r>
                        <a:rPr lang="en-US" sz="1600" b="1" u="none">
                          <a:solidFill>
                            <a:srgbClr val="FFFFFF"/>
                          </a:solidFill>
                          <a:effectLst/>
                          <a:latin typeface="Calibri"/>
                          <a:ea typeface="Calibri" panose="020F0502020204030204" pitchFamily="34" charset="0"/>
                          <a:cs typeface="Times New Roman"/>
                        </a:rPr>
                        <a:t>the same as or substantially equivalent to </a:t>
                      </a:r>
                      <a:r>
                        <a:rPr lang="en-US" sz="1600" b="1">
                          <a:solidFill>
                            <a:srgbClr val="FFFFFF"/>
                          </a:solidFill>
                          <a:effectLst/>
                          <a:latin typeface="Calibri"/>
                          <a:ea typeface="Calibri" panose="020F0502020204030204" pitchFamily="34" charset="0"/>
                          <a:cs typeface="Times New Roman"/>
                        </a:rPr>
                        <a:t>the name on the voter list</a:t>
                      </a:r>
                      <a:endParaRPr lang="en-US" sz="1400">
                        <a:solidFill>
                          <a:srgbClr val="233962"/>
                        </a:solidFill>
                        <a:effectLst/>
                        <a:latin typeface="Calibri"/>
                        <a:ea typeface="Calibri" panose="020F0502020204030204" pitchFamily="34" charset="0"/>
                        <a:cs typeface="Times New Roman"/>
                      </a:endParaRPr>
                    </a:p>
                  </a:txBody>
                  <a:tcPr marL="73025" marR="56515" marT="75565" marB="0">
                    <a:lnL>
                      <a:noFill/>
                    </a:lnL>
                    <a:lnR>
                      <a:noFill/>
                    </a:lnR>
                    <a:lnT>
                      <a:noFill/>
                    </a:lnT>
                    <a:lnB>
                      <a:noFill/>
                    </a:lnB>
                    <a:solidFill>
                      <a:srgbClr val="233962"/>
                    </a:solidFill>
                  </a:tcPr>
                </a:tc>
                <a:extLst>
                  <a:ext uri="{0D108BD9-81ED-4DB2-BD59-A6C34878D82A}">
                    <a16:rowId xmlns:a16="http://schemas.microsoft.com/office/drawing/2014/main" val="3658114787"/>
                  </a:ext>
                </a:extLst>
              </a:tr>
            </a:tbl>
          </a:graphicData>
        </a:graphic>
      </p:graphicFrame>
    </p:spTree>
    <p:extLst>
      <p:ext uri="{BB962C8B-B14F-4D97-AF65-F5344CB8AC3E}">
        <p14:creationId xmlns:p14="http://schemas.microsoft.com/office/powerpoint/2010/main" val="34223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6C8867F-2CC1-B12C-A345-0C4548BA0E25}"/>
              </a:ext>
            </a:extLst>
          </p:cNvPr>
          <p:cNvGraphicFramePr>
            <a:graphicFrameLocks noGrp="1"/>
          </p:cNvGraphicFramePr>
          <p:nvPr>
            <p:extLst>
              <p:ext uri="{D42A27DB-BD31-4B8C-83A1-F6EECF244321}">
                <p14:modId xmlns:p14="http://schemas.microsoft.com/office/powerpoint/2010/main" val="2407642433"/>
              </p:ext>
            </p:extLst>
          </p:nvPr>
        </p:nvGraphicFramePr>
        <p:xfrm>
          <a:off x="4138863" y="300146"/>
          <a:ext cx="3657600" cy="808990"/>
        </p:xfrm>
        <a:graphic>
          <a:graphicData uri="http://schemas.openxmlformats.org/drawingml/2006/table">
            <a:tbl>
              <a:tblPr firstRow="1" firstCol="1" bandRow="1"/>
              <a:tblGrid>
                <a:gridCol w="3657600">
                  <a:extLst>
                    <a:ext uri="{9D8B030D-6E8A-4147-A177-3AD203B41FA5}">
                      <a16:colId xmlns:a16="http://schemas.microsoft.com/office/drawing/2014/main" val="1242994395"/>
                    </a:ext>
                  </a:extLst>
                </a:gridCol>
              </a:tblGrid>
              <a:tr h="808990">
                <a:tc>
                  <a:txBody>
                    <a:bodyPr/>
                    <a:lstStyle/>
                    <a:p>
                      <a:pPr marL="0" marR="0" indent="0" algn="ctr">
                        <a:lnSpc>
                          <a:spcPct val="98000"/>
                        </a:lnSpc>
                        <a:spcBef>
                          <a:spcPts val="0"/>
                        </a:spcBef>
                        <a:spcAft>
                          <a:spcPts val="15"/>
                        </a:spcAft>
                      </a:pPr>
                      <a:r>
                        <a:rPr lang="en-US" sz="1600" b="1">
                          <a:solidFill>
                            <a:srgbClr val="FFFFFF"/>
                          </a:solidFill>
                          <a:effectLst/>
                          <a:latin typeface="Calibri"/>
                          <a:ea typeface="Calibri" panose="020F0502020204030204" pitchFamily="34" charset="0"/>
                          <a:cs typeface="Times New Roman"/>
                        </a:rPr>
                        <a:t>Determine if the name on the photo ID is the same as or substantially equivalent to the name on the voter list</a:t>
                      </a:r>
                      <a:endParaRPr lang="en-US" sz="1400">
                        <a:solidFill>
                          <a:srgbClr val="233962"/>
                        </a:solidFill>
                        <a:effectLst/>
                        <a:latin typeface="Calibri"/>
                        <a:ea typeface="Calibri" panose="020F0502020204030204" pitchFamily="34" charset="0"/>
                        <a:cs typeface="Times New Roman"/>
                      </a:endParaRPr>
                    </a:p>
                  </a:txBody>
                  <a:tcPr marL="73025" marR="56515" marT="75565" marB="0">
                    <a:lnL>
                      <a:noFill/>
                    </a:lnL>
                    <a:lnR>
                      <a:noFill/>
                    </a:lnR>
                    <a:lnT>
                      <a:noFill/>
                    </a:lnT>
                    <a:lnB>
                      <a:noFill/>
                    </a:lnB>
                    <a:solidFill>
                      <a:srgbClr val="233962"/>
                    </a:solidFill>
                  </a:tcPr>
                </a:tc>
                <a:extLst>
                  <a:ext uri="{0D108BD9-81ED-4DB2-BD59-A6C34878D82A}">
                    <a16:rowId xmlns:a16="http://schemas.microsoft.com/office/drawing/2014/main" val="3658114787"/>
                  </a:ext>
                </a:extLst>
              </a:tr>
            </a:tbl>
          </a:graphicData>
        </a:graphic>
      </p:graphicFrame>
      <p:sp>
        <p:nvSpPr>
          <p:cNvPr id="4" name="TextBox 3">
            <a:extLst>
              <a:ext uri="{FF2B5EF4-FFF2-40B4-BE49-F238E27FC236}">
                <a16:creationId xmlns:a16="http://schemas.microsoft.com/office/drawing/2014/main" id="{683FB0AC-A78C-D4C4-59F7-28ED8DB4CF33}"/>
              </a:ext>
            </a:extLst>
          </p:cNvPr>
          <p:cNvSpPr txBox="1"/>
          <p:nvPr/>
        </p:nvSpPr>
        <p:spPr>
          <a:xfrm>
            <a:off x="2895598" y="1331888"/>
            <a:ext cx="6721643" cy="2253117"/>
          </a:xfrm>
          <a:prstGeom prst="rect">
            <a:avLst/>
          </a:prstGeom>
          <a:noFill/>
        </p:spPr>
        <p:txBody>
          <a:bodyPr wrap="square" lIns="91440" tIns="45720" rIns="91440" bIns="45720" anchor="t">
            <a:spAutoFit/>
          </a:bodyPr>
          <a:lstStyle/>
          <a:p>
            <a:pPr marL="352425" marR="175895" indent="-6350">
              <a:lnSpc>
                <a:spcPct val="102000"/>
              </a:lnSpc>
              <a:spcBef>
                <a:spcPts val="0"/>
              </a:spcBef>
              <a:spcAft>
                <a:spcPts val="3155"/>
              </a:spcAft>
            </a:pPr>
            <a:r>
              <a:rPr lang="en-US" sz="1400">
                <a:solidFill>
                  <a:srgbClr val="233962"/>
                </a:solidFill>
                <a:effectLst/>
                <a:latin typeface="Calibri"/>
                <a:ea typeface="Calibri" panose="020F0502020204030204" pitchFamily="34" charset="0"/>
                <a:cs typeface="Calibri"/>
              </a:rPr>
              <a:t>The check-in election official must determine if the name appearing on the photo ID is the same as or “substantially equivalent” to the name in the registration record. The official will make this determination based on all of the evidence. This includes any explanation or documents voluntarily offered by the voter. Evidence must be considered in the light most favorable to the voter.</a:t>
            </a:r>
          </a:p>
          <a:p>
            <a:pPr marL="352425" marR="175895" indent="-6350">
              <a:lnSpc>
                <a:spcPct val="102000"/>
              </a:lnSpc>
              <a:spcBef>
                <a:spcPts val="0"/>
              </a:spcBef>
              <a:spcAft>
                <a:spcPts val="3155"/>
              </a:spcAft>
            </a:pPr>
            <a:r>
              <a:rPr lang="en-US" sz="1400">
                <a:solidFill>
                  <a:srgbClr val="233962"/>
                </a:solidFill>
                <a:effectLst/>
                <a:latin typeface="Calibri"/>
                <a:ea typeface="Calibri" panose="020F0502020204030204" pitchFamily="34" charset="0"/>
                <a:cs typeface="Calibri"/>
              </a:rPr>
              <a:t>If differences in the name are attributable to a reasonable explanation, then the name on the photo ID </a:t>
            </a:r>
            <a:r>
              <a:rPr lang="en-US" sz="1400">
                <a:solidFill>
                  <a:srgbClr val="233962"/>
                </a:solidFill>
                <a:latin typeface="Calibri"/>
                <a:ea typeface="Calibri" panose="020F0502020204030204" pitchFamily="34" charset="0"/>
                <a:cs typeface="Calibri"/>
              </a:rPr>
              <a:t>is</a:t>
            </a:r>
            <a:r>
              <a:rPr lang="en-US" sz="1400">
                <a:solidFill>
                  <a:srgbClr val="233962"/>
                </a:solidFill>
                <a:effectLst/>
                <a:latin typeface="Calibri"/>
                <a:ea typeface="Calibri" panose="020F0502020204030204" pitchFamily="34" charset="0"/>
                <a:cs typeface="Calibri"/>
              </a:rPr>
              <a:t> substantially equivalent to the name in the registration record.</a:t>
            </a:r>
          </a:p>
        </p:txBody>
      </p:sp>
      <p:pic>
        <p:nvPicPr>
          <p:cNvPr id="8" name="Picture 7">
            <a:extLst>
              <a:ext uri="{FF2B5EF4-FFF2-40B4-BE49-F238E27FC236}">
                <a16:creationId xmlns:a16="http://schemas.microsoft.com/office/drawing/2014/main" id="{1140F26E-8F20-B9B0-89CE-EBE0D600EAB4}"/>
              </a:ext>
            </a:extLst>
          </p:cNvPr>
          <p:cNvPicPr>
            <a:picLocks noChangeAspect="1"/>
          </p:cNvPicPr>
          <p:nvPr/>
        </p:nvPicPr>
        <p:blipFill>
          <a:blip r:embed="rId2"/>
          <a:stretch>
            <a:fillRect/>
          </a:stretch>
        </p:blipFill>
        <p:spPr>
          <a:xfrm>
            <a:off x="2564571" y="3728426"/>
            <a:ext cx="6806184" cy="2721864"/>
          </a:xfrm>
          <a:prstGeom prst="rect">
            <a:avLst/>
          </a:prstGeom>
        </p:spPr>
      </p:pic>
    </p:spTree>
    <p:extLst>
      <p:ext uri="{BB962C8B-B14F-4D97-AF65-F5344CB8AC3E}">
        <p14:creationId xmlns:p14="http://schemas.microsoft.com/office/powerpoint/2010/main" val="261878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61">
            <a:extLst>
              <a:ext uri="{FF2B5EF4-FFF2-40B4-BE49-F238E27FC236}">
                <a16:creationId xmlns:a16="http://schemas.microsoft.com/office/drawing/2014/main" id="{4A0B3B26-7D05-2C19-1BEE-CDF3CCEFCCFA}"/>
              </a:ext>
            </a:extLst>
          </p:cNvPr>
          <p:cNvSpPr>
            <a:spLocks noChangeArrowheads="1"/>
          </p:cNvSpPr>
          <p:nvPr/>
        </p:nvSpPr>
        <p:spPr bwMode="auto">
          <a:xfrm>
            <a:off x="4043265" y="233156"/>
            <a:ext cx="4242318" cy="41065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rPr>
              <a:t>Acceptable Photo ID </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pic>
        <p:nvPicPr>
          <p:cNvPr id="2" name="Picture 1">
            <a:extLst>
              <a:ext uri="{FF2B5EF4-FFF2-40B4-BE49-F238E27FC236}">
                <a16:creationId xmlns:a16="http://schemas.microsoft.com/office/drawing/2014/main" id="{85F1215E-26C7-ABDC-0BB4-BE5712F33D76}"/>
              </a:ext>
            </a:extLst>
          </p:cNvPr>
          <p:cNvPicPr>
            <a:picLocks noChangeAspect="1"/>
          </p:cNvPicPr>
          <p:nvPr/>
        </p:nvPicPr>
        <p:blipFill>
          <a:blip r:embed="rId2"/>
          <a:stretch>
            <a:fillRect/>
          </a:stretch>
        </p:blipFill>
        <p:spPr>
          <a:xfrm>
            <a:off x="2770094" y="1087213"/>
            <a:ext cx="6938681" cy="5409713"/>
          </a:xfrm>
          <a:prstGeom prst="rect">
            <a:avLst/>
          </a:prstGeom>
        </p:spPr>
      </p:pic>
    </p:spTree>
    <p:extLst>
      <p:ext uri="{BB962C8B-B14F-4D97-AF65-F5344CB8AC3E}">
        <p14:creationId xmlns:p14="http://schemas.microsoft.com/office/powerpoint/2010/main" val="207284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FE894CB-62FF-B525-46E6-C91C473981B6}"/>
              </a:ext>
            </a:extLst>
          </p:cNvPr>
          <p:cNvGraphicFramePr>
            <a:graphicFrameLocks noGrp="1"/>
          </p:cNvGraphicFramePr>
          <p:nvPr>
            <p:extLst>
              <p:ext uri="{D42A27DB-BD31-4B8C-83A1-F6EECF244321}">
                <p14:modId xmlns:p14="http://schemas.microsoft.com/office/powerpoint/2010/main" val="3433458403"/>
              </p:ext>
            </p:extLst>
          </p:nvPr>
        </p:nvGraphicFramePr>
        <p:xfrm>
          <a:off x="3970421" y="169002"/>
          <a:ext cx="3657600" cy="702310"/>
        </p:xfrm>
        <a:graphic>
          <a:graphicData uri="http://schemas.openxmlformats.org/drawingml/2006/table">
            <a:tbl>
              <a:tblPr firstRow="1" firstCol="1" bandRow="1"/>
              <a:tblGrid>
                <a:gridCol w="3657600">
                  <a:extLst>
                    <a:ext uri="{9D8B030D-6E8A-4147-A177-3AD203B41FA5}">
                      <a16:colId xmlns:a16="http://schemas.microsoft.com/office/drawing/2014/main" val="615504584"/>
                    </a:ext>
                  </a:extLst>
                </a:gridCol>
              </a:tblGrid>
              <a:tr h="702310">
                <a:tc>
                  <a:txBody>
                    <a:bodyPr/>
                    <a:lstStyle/>
                    <a:p>
                      <a:pPr marL="0" marR="0" indent="0" algn="ctr">
                        <a:lnSpc>
                          <a:spcPct val="107000"/>
                        </a:lnSpc>
                        <a:spcBef>
                          <a:spcPts val="0"/>
                        </a:spcBef>
                        <a:spcAft>
                          <a:spcPts val="0"/>
                        </a:spcAft>
                      </a:pPr>
                      <a:r>
                        <a:rPr lang="en-US"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Make a final determination that the photo ID meets all requirements</a:t>
                      </a:r>
                      <a:endParaRPr lang="en-US" sz="1400">
                        <a:solidFill>
                          <a:srgbClr val="233962"/>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38100" marT="75565" marB="0">
                    <a:lnL>
                      <a:noFill/>
                    </a:lnL>
                    <a:lnR>
                      <a:noFill/>
                    </a:lnR>
                    <a:lnT>
                      <a:noFill/>
                    </a:lnT>
                    <a:lnB>
                      <a:noFill/>
                    </a:lnB>
                    <a:solidFill>
                      <a:srgbClr val="233962"/>
                    </a:solidFill>
                  </a:tcPr>
                </a:tc>
                <a:extLst>
                  <a:ext uri="{0D108BD9-81ED-4DB2-BD59-A6C34878D82A}">
                    <a16:rowId xmlns:a16="http://schemas.microsoft.com/office/drawing/2014/main" val="1504397136"/>
                  </a:ext>
                </a:extLst>
              </a:tr>
            </a:tbl>
          </a:graphicData>
        </a:graphic>
      </p:graphicFrame>
      <p:sp>
        <p:nvSpPr>
          <p:cNvPr id="9" name="TextBox 8">
            <a:extLst>
              <a:ext uri="{FF2B5EF4-FFF2-40B4-BE49-F238E27FC236}">
                <a16:creationId xmlns:a16="http://schemas.microsoft.com/office/drawing/2014/main" id="{3ADA0550-7436-9FAE-ED7F-2448419A9AC1}"/>
              </a:ext>
            </a:extLst>
          </p:cNvPr>
          <p:cNvSpPr txBox="1"/>
          <p:nvPr/>
        </p:nvSpPr>
        <p:spPr>
          <a:xfrm>
            <a:off x="2606842" y="1176253"/>
            <a:ext cx="6096000" cy="1826462"/>
          </a:xfrm>
          <a:prstGeom prst="rect">
            <a:avLst/>
          </a:prstGeom>
          <a:noFill/>
        </p:spPr>
        <p:txBody>
          <a:bodyPr wrap="square">
            <a:spAutoFit/>
          </a:bodyPr>
          <a:lstStyle/>
          <a:p>
            <a:pPr marL="431800" marR="7620" indent="-6350">
              <a:lnSpc>
                <a:spcPct val="102000"/>
              </a:lnSpc>
              <a:spcBef>
                <a:spcPts val="0"/>
              </a:spcBef>
              <a:spcAft>
                <a:spcPts val="3280"/>
              </a:spcAft>
            </a:pPr>
            <a:r>
              <a:rPr lang="en-US" sz="1400">
                <a:solidFill>
                  <a:srgbClr val="233962"/>
                </a:solidFill>
                <a:effectLst/>
                <a:latin typeface="Calibri" panose="020F0502020204030204" pitchFamily="34" charset="0"/>
                <a:ea typeface="Calibri" panose="020F0502020204030204" pitchFamily="34" charset="0"/>
              </a:rPr>
              <a:t>Following an evaluation of both the photograph and the name printed on the photo ID, the check-in official must make a final determination that the photo ID meets all requirements. </a:t>
            </a:r>
          </a:p>
          <a:p>
            <a:pPr marL="431800" marR="7620" indent="-6350">
              <a:lnSpc>
                <a:spcPct val="102000"/>
              </a:lnSpc>
              <a:spcBef>
                <a:spcPts val="0"/>
              </a:spcBef>
              <a:spcAft>
                <a:spcPts val="3280"/>
              </a:spcAft>
            </a:pPr>
            <a:r>
              <a:rPr lang="en-US" sz="1400">
                <a:solidFill>
                  <a:srgbClr val="233962"/>
                </a:solidFill>
                <a:effectLst/>
                <a:latin typeface="Calibri" panose="020F0502020204030204" pitchFamily="34" charset="0"/>
                <a:ea typeface="Calibri" panose="020F0502020204030204" pitchFamily="34" charset="0"/>
              </a:rPr>
              <a:t>If the check-in election official determines that the photo ID meets all requirements, then the official should return the photo ID to the voter and proceed to the next step in the check-in process.</a:t>
            </a:r>
          </a:p>
        </p:txBody>
      </p:sp>
      <p:grpSp>
        <p:nvGrpSpPr>
          <p:cNvPr id="10" name="Group 9">
            <a:extLst>
              <a:ext uri="{FF2B5EF4-FFF2-40B4-BE49-F238E27FC236}">
                <a16:creationId xmlns:a16="http://schemas.microsoft.com/office/drawing/2014/main" id="{3FAB58F1-B6AC-DF66-6C48-DC2B02ACD286}"/>
              </a:ext>
            </a:extLst>
          </p:cNvPr>
          <p:cNvGrpSpPr/>
          <p:nvPr/>
        </p:nvGrpSpPr>
        <p:grpSpPr>
          <a:xfrm>
            <a:off x="2847474" y="3307656"/>
            <a:ext cx="609600" cy="360680"/>
            <a:chOff x="0" y="0"/>
            <a:chExt cx="609600" cy="361188"/>
          </a:xfrm>
        </p:grpSpPr>
        <p:sp>
          <p:nvSpPr>
            <p:cNvPr id="11" name="Shape 606">
              <a:extLst>
                <a:ext uri="{FF2B5EF4-FFF2-40B4-BE49-F238E27FC236}">
                  <a16:creationId xmlns:a16="http://schemas.microsoft.com/office/drawing/2014/main" id="{032C2906-69A4-F51F-9E85-838AEAC51065}"/>
                </a:ext>
              </a:extLst>
            </p:cNvPr>
            <p:cNvSpPr/>
            <p:nvPr/>
          </p:nvSpPr>
          <p:spPr>
            <a:xfrm>
              <a:off x="256032" y="0"/>
              <a:ext cx="353568" cy="352044"/>
            </a:xfrm>
            <a:custGeom>
              <a:avLst/>
              <a:gdLst/>
              <a:ahLst/>
              <a:cxnLst/>
              <a:rect l="0" t="0" r="0" b="0"/>
              <a:pathLst>
                <a:path w="353568" h="352044">
                  <a:moveTo>
                    <a:pt x="0" y="0"/>
                  </a:moveTo>
                  <a:lnTo>
                    <a:pt x="177546" y="0"/>
                  </a:lnTo>
                  <a:lnTo>
                    <a:pt x="353568" y="176022"/>
                  </a:lnTo>
                  <a:lnTo>
                    <a:pt x="177546" y="352044"/>
                  </a:lnTo>
                  <a:lnTo>
                    <a:pt x="0" y="352044"/>
                  </a:lnTo>
                  <a:lnTo>
                    <a:pt x="176022" y="176022"/>
                  </a:lnTo>
                  <a:lnTo>
                    <a:pt x="0"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2" name="Shape 607">
              <a:extLst>
                <a:ext uri="{FF2B5EF4-FFF2-40B4-BE49-F238E27FC236}">
                  <a16:creationId xmlns:a16="http://schemas.microsoft.com/office/drawing/2014/main" id="{1E54B6E8-8C52-0811-DD71-3B869AE744E1}"/>
                </a:ext>
              </a:extLst>
            </p:cNvPr>
            <p:cNvSpPr/>
            <p:nvPr/>
          </p:nvSpPr>
          <p:spPr>
            <a:xfrm>
              <a:off x="256032" y="0"/>
              <a:ext cx="353568" cy="352044"/>
            </a:xfrm>
            <a:custGeom>
              <a:avLst/>
              <a:gdLst/>
              <a:ahLst/>
              <a:cxnLst/>
              <a:rect l="0" t="0" r="0" b="0"/>
              <a:pathLst>
                <a:path w="353568" h="352044">
                  <a:moveTo>
                    <a:pt x="0" y="0"/>
                  </a:moveTo>
                  <a:lnTo>
                    <a:pt x="177546" y="0"/>
                  </a:lnTo>
                  <a:lnTo>
                    <a:pt x="353568" y="176022"/>
                  </a:lnTo>
                  <a:lnTo>
                    <a:pt x="177546" y="352044"/>
                  </a:lnTo>
                  <a:lnTo>
                    <a:pt x="0" y="352044"/>
                  </a:lnTo>
                  <a:lnTo>
                    <a:pt x="176022" y="176022"/>
                  </a:lnTo>
                  <a:close/>
                </a:path>
              </a:pathLst>
            </a:custGeom>
            <a:ln w="12192" cap="flat">
              <a:miter lim="127000"/>
            </a:ln>
          </p:spPr>
          <p:style>
            <a:lnRef idx="1">
              <a:srgbClr val="A0191D"/>
            </a:lnRef>
            <a:fillRef idx="0">
              <a:srgbClr val="000000">
                <a:alpha val="0"/>
              </a:srgbClr>
            </a:fillRef>
            <a:effectRef idx="0">
              <a:scrgbClr r="0" g="0" b="0"/>
            </a:effectRef>
            <a:fontRef idx="none"/>
          </p:style>
          <p:txBody>
            <a:bodyPr/>
            <a:lstStyle/>
            <a:p>
              <a:endParaRPr lang="en-US"/>
            </a:p>
          </p:txBody>
        </p:sp>
        <p:sp>
          <p:nvSpPr>
            <p:cNvPr id="13" name="Shape 608">
              <a:extLst>
                <a:ext uri="{FF2B5EF4-FFF2-40B4-BE49-F238E27FC236}">
                  <a16:creationId xmlns:a16="http://schemas.microsoft.com/office/drawing/2014/main" id="{B376BB14-AFA5-0321-8702-B54DA9FEF75E}"/>
                </a:ext>
              </a:extLst>
            </p:cNvPr>
            <p:cNvSpPr/>
            <p:nvPr/>
          </p:nvSpPr>
          <p:spPr>
            <a:xfrm>
              <a:off x="0" y="9144"/>
              <a:ext cx="355092" cy="352044"/>
            </a:xfrm>
            <a:custGeom>
              <a:avLst/>
              <a:gdLst/>
              <a:ahLst/>
              <a:cxnLst/>
              <a:rect l="0" t="0" r="0" b="0"/>
              <a:pathLst>
                <a:path w="355092" h="352044">
                  <a:moveTo>
                    <a:pt x="0" y="0"/>
                  </a:moveTo>
                  <a:lnTo>
                    <a:pt x="179070" y="0"/>
                  </a:lnTo>
                  <a:lnTo>
                    <a:pt x="355092" y="176022"/>
                  </a:lnTo>
                  <a:lnTo>
                    <a:pt x="179070" y="352044"/>
                  </a:lnTo>
                  <a:lnTo>
                    <a:pt x="0" y="352044"/>
                  </a:lnTo>
                  <a:lnTo>
                    <a:pt x="176022" y="176022"/>
                  </a:lnTo>
                  <a:lnTo>
                    <a:pt x="0" y="0"/>
                  </a:lnTo>
                  <a:close/>
                </a:path>
              </a:pathLst>
            </a:custGeom>
            <a:ln w="0" cap="flat">
              <a:miter lim="127000"/>
            </a:ln>
          </p:spPr>
          <p:style>
            <a:lnRef idx="0">
              <a:srgbClr val="000000">
                <a:alpha val="0"/>
              </a:srgbClr>
            </a:lnRef>
            <a:fillRef idx="1">
              <a:srgbClr val="A0191D"/>
            </a:fillRef>
            <a:effectRef idx="0">
              <a:scrgbClr r="0" g="0" b="0"/>
            </a:effectRef>
            <a:fontRef idx="none"/>
          </p:style>
          <p:txBody>
            <a:bodyPr/>
            <a:lstStyle/>
            <a:p>
              <a:endParaRPr lang="en-US"/>
            </a:p>
          </p:txBody>
        </p:sp>
        <p:sp>
          <p:nvSpPr>
            <p:cNvPr id="14" name="Shape 609">
              <a:extLst>
                <a:ext uri="{FF2B5EF4-FFF2-40B4-BE49-F238E27FC236}">
                  <a16:creationId xmlns:a16="http://schemas.microsoft.com/office/drawing/2014/main" id="{DE382375-1FAA-4271-BE57-1660C07EC051}"/>
                </a:ext>
              </a:extLst>
            </p:cNvPr>
            <p:cNvSpPr/>
            <p:nvPr/>
          </p:nvSpPr>
          <p:spPr>
            <a:xfrm>
              <a:off x="0" y="9144"/>
              <a:ext cx="355092" cy="352044"/>
            </a:xfrm>
            <a:custGeom>
              <a:avLst/>
              <a:gdLst/>
              <a:ahLst/>
              <a:cxnLst/>
              <a:rect l="0" t="0" r="0" b="0"/>
              <a:pathLst>
                <a:path w="355092" h="352044">
                  <a:moveTo>
                    <a:pt x="0" y="0"/>
                  </a:moveTo>
                  <a:lnTo>
                    <a:pt x="179070" y="0"/>
                  </a:lnTo>
                  <a:lnTo>
                    <a:pt x="355092" y="176022"/>
                  </a:lnTo>
                  <a:lnTo>
                    <a:pt x="179070" y="352044"/>
                  </a:lnTo>
                  <a:lnTo>
                    <a:pt x="0" y="352044"/>
                  </a:lnTo>
                  <a:lnTo>
                    <a:pt x="176022" y="176022"/>
                  </a:lnTo>
                  <a:close/>
                </a:path>
              </a:pathLst>
            </a:custGeom>
            <a:ln w="12192" cap="flat">
              <a:miter lim="127000"/>
            </a:ln>
          </p:spPr>
          <p:style>
            <a:lnRef idx="1">
              <a:srgbClr val="A0191D"/>
            </a:lnRef>
            <a:fillRef idx="0">
              <a:srgbClr val="000000">
                <a:alpha val="0"/>
              </a:srgbClr>
            </a:fillRef>
            <a:effectRef idx="0">
              <a:scrgbClr r="0" g="0" b="0"/>
            </a:effectRef>
            <a:fontRef idx="none"/>
          </p:style>
          <p:txBody>
            <a:bodyPr/>
            <a:lstStyle/>
            <a:p>
              <a:endParaRPr lang="en-US"/>
            </a:p>
          </p:txBody>
        </p:sp>
      </p:grpSp>
      <p:pic>
        <p:nvPicPr>
          <p:cNvPr id="18" name="Picture 17">
            <a:extLst>
              <a:ext uri="{FF2B5EF4-FFF2-40B4-BE49-F238E27FC236}">
                <a16:creationId xmlns:a16="http://schemas.microsoft.com/office/drawing/2014/main" id="{32B7DCF0-4334-F341-26DE-5356882EA9EA}"/>
              </a:ext>
            </a:extLst>
          </p:cNvPr>
          <p:cNvPicPr>
            <a:picLocks noChangeAspect="1"/>
          </p:cNvPicPr>
          <p:nvPr/>
        </p:nvPicPr>
        <p:blipFill>
          <a:blip r:embed="rId2"/>
          <a:stretch>
            <a:fillRect/>
          </a:stretch>
        </p:blipFill>
        <p:spPr>
          <a:xfrm>
            <a:off x="2692908" y="3060192"/>
            <a:ext cx="6806184" cy="737616"/>
          </a:xfrm>
          <a:prstGeom prst="rect">
            <a:avLst/>
          </a:prstGeom>
        </p:spPr>
      </p:pic>
      <p:sp>
        <p:nvSpPr>
          <p:cNvPr id="20" name="TextBox 19">
            <a:extLst>
              <a:ext uri="{FF2B5EF4-FFF2-40B4-BE49-F238E27FC236}">
                <a16:creationId xmlns:a16="http://schemas.microsoft.com/office/drawing/2014/main" id="{8F03FBE8-440B-656B-3876-EDF75736ED97}"/>
              </a:ext>
            </a:extLst>
          </p:cNvPr>
          <p:cNvSpPr txBox="1"/>
          <p:nvPr/>
        </p:nvSpPr>
        <p:spPr>
          <a:xfrm>
            <a:off x="3103506" y="4147084"/>
            <a:ext cx="6096000" cy="954107"/>
          </a:xfrm>
          <a:prstGeom prst="rect">
            <a:avLst/>
          </a:prstGeom>
          <a:noFill/>
        </p:spPr>
        <p:txBody>
          <a:bodyPr wrap="square">
            <a:spAutoFit/>
          </a:bodyPr>
          <a:lstStyle/>
          <a:p>
            <a:r>
              <a:rPr lang="en-US" sz="1400">
                <a:solidFill>
                  <a:srgbClr val="233962"/>
                </a:solidFill>
                <a:effectLst/>
                <a:latin typeface="Calibri" panose="020F0502020204030204" pitchFamily="34" charset="0"/>
                <a:ea typeface="Calibri" panose="020F0502020204030204" pitchFamily="34" charset="0"/>
              </a:rPr>
              <a:t>If the official is unsure that the photo depicts the voter or that the name is substantially equivalent, the official may consider additional information on the face of the ID if needed to make a final determination confirming the person presenting to vote is the registered voter on the rolls.</a:t>
            </a:r>
            <a:endParaRPr lang="en-US"/>
          </a:p>
        </p:txBody>
      </p:sp>
    </p:spTree>
    <p:extLst>
      <p:ext uri="{BB962C8B-B14F-4D97-AF65-F5344CB8AC3E}">
        <p14:creationId xmlns:p14="http://schemas.microsoft.com/office/powerpoint/2010/main" val="341119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7FA2B4-DE36-858B-092A-C240CCDE1EB2}"/>
              </a:ext>
            </a:extLst>
          </p:cNvPr>
          <p:cNvPicPr>
            <a:picLocks noChangeAspect="1"/>
          </p:cNvPicPr>
          <p:nvPr/>
        </p:nvPicPr>
        <p:blipFill>
          <a:blip r:embed="rId2"/>
          <a:stretch>
            <a:fillRect/>
          </a:stretch>
        </p:blipFill>
        <p:spPr>
          <a:xfrm>
            <a:off x="1643797" y="4292654"/>
            <a:ext cx="6806184" cy="672084"/>
          </a:xfrm>
          <a:prstGeom prst="rect">
            <a:avLst/>
          </a:prstGeom>
        </p:spPr>
      </p:pic>
      <p:sp>
        <p:nvSpPr>
          <p:cNvPr id="6" name="TextBox 5">
            <a:extLst>
              <a:ext uri="{FF2B5EF4-FFF2-40B4-BE49-F238E27FC236}">
                <a16:creationId xmlns:a16="http://schemas.microsoft.com/office/drawing/2014/main" id="{E4985FA2-9049-BB38-6C20-EB449564FE47}"/>
              </a:ext>
            </a:extLst>
          </p:cNvPr>
          <p:cNvSpPr txBox="1"/>
          <p:nvPr/>
        </p:nvSpPr>
        <p:spPr>
          <a:xfrm>
            <a:off x="2803070" y="562428"/>
            <a:ext cx="664935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the official finds that the photograph on the photo ID does not bear a reasonable resemblance to the person presenting to vote or the name of the ID is not the same as or substantially equivalent to the name on the voter record, then the official must inform the voter of the reasons the election official made the determination and invite the person to provide any other acceptable photo ID they may have.</a:t>
            </a:r>
            <a:endParaRPr lang="en-US" dirty="0">
              <a:ea typeface="Calibri"/>
              <a:cs typeface="Calibri"/>
            </a:endParaRPr>
          </a:p>
          <a:p>
            <a:endParaRPr lang="en-US" dirty="0">
              <a:ea typeface="Calibri"/>
              <a:cs typeface="Calibri"/>
            </a:endParaRPr>
          </a:p>
          <a:p>
            <a:r>
              <a:rPr lang="en-US" dirty="0"/>
              <a:t>If the voter does not offer another type of acceptable photo ID, the check-in official</a:t>
            </a:r>
            <a:r>
              <a:rPr lang="en-US" dirty="0">
                <a:solidFill>
                  <a:srgbClr val="333333"/>
                </a:solidFill>
                <a:latin typeface="Calibri"/>
                <a:ea typeface="Segoe UI"/>
                <a:cs typeface="Segoe UI"/>
              </a:rPr>
              <a:t> must enter a challenge by completing the Help Station Referral Form. The voter should then be referred to the Help Station for the judges to conduct a challenge hearing.</a:t>
            </a:r>
            <a:endParaRPr lang="en-US" dirty="0">
              <a:latin typeface="Calibri"/>
            </a:endParaRPr>
          </a:p>
        </p:txBody>
      </p:sp>
    </p:spTree>
    <p:extLst>
      <p:ext uri="{BB962C8B-B14F-4D97-AF65-F5344CB8AC3E}">
        <p14:creationId xmlns:p14="http://schemas.microsoft.com/office/powerpoint/2010/main" val="3225179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Step 4: Voter Status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87466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48112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Determine the voter’s status</a:t>
            </a:r>
          </a:p>
        </p:txBody>
      </p:sp>
    </p:spTree>
    <p:custDataLst>
      <p:tags r:id="rId1"/>
    </p:custDataLst>
    <p:extLst>
      <p:ext uri="{BB962C8B-B14F-4D97-AF65-F5344CB8AC3E}">
        <p14:creationId xmlns:p14="http://schemas.microsoft.com/office/powerpoint/2010/main" val="144516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Check-in Station | 9 </a:t>
            </a:r>
          </a:p>
        </p:txBody>
      </p:sp>
      <p:sp>
        <p:nvSpPr>
          <p:cNvPr id="7" name="Text Box 60">
            <a:extLst>
              <a:ext uri="{FF2B5EF4-FFF2-40B4-BE49-F238E27FC236}">
                <a16:creationId xmlns:a16="http://schemas.microsoft.com/office/drawing/2014/main" id="{A9EBE1F3-494A-4876-A206-95FD41B32465}"/>
              </a:ext>
            </a:extLst>
          </p:cNvPr>
          <p:cNvSpPr txBox="1">
            <a:spLocks noChangeArrowheads="1"/>
          </p:cNvSpPr>
          <p:nvPr/>
        </p:nvSpPr>
        <p:spPr bwMode="auto">
          <a:xfrm>
            <a:off x="2751270" y="1320092"/>
            <a:ext cx="6706216" cy="7016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233962"/>
                </a:solidFill>
                <a:effectLst/>
                <a:uLnTx/>
                <a:uFillTx/>
                <a:latin typeface="Calibri" panose="020F0502020204030204"/>
                <a:ea typeface="+mn-ea"/>
                <a:cs typeface="+mn-cs"/>
              </a:rPr>
              <a:t>The election official must check the voter’s record to determine if there are voter status issues that require the voter to provide additional information or documentation before a regular ballot can be issued to the voter.</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61">
            <a:extLst>
              <a:ext uri="{FF2B5EF4-FFF2-40B4-BE49-F238E27FC236}">
                <a16:creationId xmlns:a16="http://schemas.microsoft.com/office/drawing/2014/main" id="{CE0C1242-10EA-416A-9611-945690B0DD34}"/>
              </a:ext>
            </a:extLst>
          </p:cNvPr>
          <p:cNvSpPr>
            <a:spLocks noChangeArrowheads="1"/>
          </p:cNvSpPr>
          <p:nvPr/>
        </p:nvSpPr>
        <p:spPr bwMode="auto">
          <a:xfrm>
            <a:off x="4294399" y="633027"/>
            <a:ext cx="3657600" cy="39839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Determine the voter’s status</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 name="Text Box 2">
            <a:extLst>
              <a:ext uri="{FF2B5EF4-FFF2-40B4-BE49-F238E27FC236}">
                <a16:creationId xmlns:a16="http://schemas.microsoft.com/office/drawing/2014/main" id="{118C0AFA-2B38-4D0E-A987-9A9F27CC6DB9}"/>
              </a:ext>
            </a:extLst>
          </p:cNvPr>
          <p:cNvSpPr txBox="1">
            <a:spLocks noChangeArrowheads="1"/>
          </p:cNvSpPr>
          <p:nvPr/>
        </p:nvSpPr>
        <p:spPr bwMode="auto">
          <a:xfrm>
            <a:off x="12316626" y="2433889"/>
            <a:ext cx="730250" cy="10953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4">
            <a:extLst>
              <a:ext uri="{FF2B5EF4-FFF2-40B4-BE49-F238E27FC236}">
                <a16:creationId xmlns:a16="http://schemas.microsoft.com/office/drawing/2014/main" id="{F87D97F8-0059-4DAF-A6D9-9289AE064611}"/>
              </a:ext>
            </a:extLst>
          </p:cNvPr>
          <p:cNvSpPr>
            <a:spLocks noChangeArrowheads="1"/>
          </p:cNvSpPr>
          <p:nvPr/>
        </p:nvSpPr>
        <p:spPr bwMode="auto">
          <a:xfrm>
            <a:off x="2749767" y="3544142"/>
            <a:ext cx="6746865" cy="49848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The voter is registered to vote in the county, but the county board of elections is unsure of their correct physical or mailing address.</a:t>
            </a:r>
          </a:p>
        </p:txBody>
      </p:sp>
      <p:sp>
        <p:nvSpPr>
          <p:cNvPr id="17" name="TextBox 16">
            <a:extLst>
              <a:ext uri="{FF2B5EF4-FFF2-40B4-BE49-F238E27FC236}">
                <a16:creationId xmlns:a16="http://schemas.microsoft.com/office/drawing/2014/main" id="{DF4DDE68-5510-43F7-B62A-403355882B21}"/>
              </a:ext>
            </a:extLst>
          </p:cNvPr>
          <p:cNvSpPr txBox="1"/>
          <p:nvPr/>
        </p:nvSpPr>
        <p:spPr>
          <a:xfrm>
            <a:off x="2742892" y="4696993"/>
            <a:ext cx="67062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33962"/>
                </a:solidFill>
                <a:effectLst/>
                <a:uLnTx/>
                <a:uFillTx/>
                <a:latin typeface="Calibri" panose="020F0502020204030204"/>
                <a:ea typeface="+mn-ea"/>
                <a:cs typeface="+mn-cs"/>
              </a:rPr>
              <a:t>If the voter is registered to vote in the county (Active or Inactive) and the voter has an eligible ballot style in the election, continue with the Check-in Procedures.</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48265" y="2555519"/>
            <a:ext cx="6749868" cy="35632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The voter is registered to vote in the county and there are no known address issues.</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762BC3B2-B5C0-41A8-B5B6-94F1324E775F}"/>
              </a:ext>
            </a:extLst>
          </p:cNvPr>
          <p:cNvSpPr>
            <a:spLocks noChangeArrowheads="1"/>
          </p:cNvSpPr>
          <p:nvPr/>
        </p:nvSpPr>
        <p:spPr bwMode="auto">
          <a:xfrm>
            <a:off x="2738029" y="2298653"/>
            <a:ext cx="127512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Active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2">
            <a:extLst>
              <a:ext uri="{FF2B5EF4-FFF2-40B4-BE49-F238E27FC236}">
                <a16:creationId xmlns:a16="http://schemas.microsoft.com/office/drawing/2014/main" id="{7B7E6C6C-9C79-4216-8B30-D0371773272B}"/>
              </a:ext>
            </a:extLst>
          </p:cNvPr>
          <p:cNvSpPr>
            <a:spLocks noChangeArrowheads="1"/>
          </p:cNvSpPr>
          <p:nvPr/>
        </p:nvSpPr>
        <p:spPr bwMode="auto">
          <a:xfrm>
            <a:off x="2738215" y="3290727"/>
            <a:ext cx="127512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Inactive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0" name="Group 19">
            <a:extLst>
              <a:ext uri="{FF2B5EF4-FFF2-40B4-BE49-F238E27FC236}">
                <a16:creationId xmlns:a16="http://schemas.microsoft.com/office/drawing/2014/main" id="{31DE2F8C-8709-4BDF-8F93-AA2F0D3A36E5}"/>
              </a:ext>
            </a:extLst>
          </p:cNvPr>
          <p:cNvGrpSpPr/>
          <p:nvPr/>
        </p:nvGrpSpPr>
        <p:grpSpPr>
          <a:xfrm>
            <a:off x="3615071" y="655989"/>
            <a:ext cx="609562" cy="360916"/>
            <a:chOff x="3400376" y="1313364"/>
            <a:chExt cx="785731" cy="438003"/>
          </a:xfrm>
        </p:grpSpPr>
        <p:sp>
          <p:nvSpPr>
            <p:cNvPr id="21" name="Arrow: Chevron 20">
              <a:extLst>
                <a:ext uri="{FF2B5EF4-FFF2-40B4-BE49-F238E27FC236}">
                  <a16:creationId xmlns:a16="http://schemas.microsoft.com/office/drawing/2014/main" id="{E077680C-A732-4908-941F-FE1F90608E94}"/>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row: Chevron 21">
              <a:extLst>
                <a:ext uri="{FF2B5EF4-FFF2-40B4-BE49-F238E27FC236}">
                  <a16:creationId xmlns:a16="http://schemas.microsoft.com/office/drawing/2014/main" id="{3F3303F5-51D8-454D-90C3-99CD10AAAB7B}"/>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969E0829-4523-4D09-B379-8D832130C30B}"/>
              </a:ext>
            </a:extLst>
          </p:cNvPr>
          <p:cNvSpPr txBox="1"/>
          <p:nvPr/>
        </p:nvSpPr>
        <p:spPr>
          <a:xfrm>
            <a:off x="3807958" y="4047843"/>
            <a:ext cx="46304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33962"/>
                </a:solidFill>
                <a:effectLst/>
                <a:uLnTx/>
                <a:uFillTx/>
                <a:latin typeface="Calibri" panose="020F0502020204030204"/>
                <a:ea typeface="+mn-ea"/>
                <a:cs typeface="+mn-cs"/>
              </a:rPr>
              <a:t>Refer to “Handling Inactive Voters” in </a:t>
            </a:r>
            <a:r>
              <a:rPr kumimoji="0" lang="en-US" sz="1200" b="0" i="1" u="none" strike="noStrike" kern="1200" cap="none" spc="0" normalizeH="0" baseline="0" noProof="0">
                <a:ln>
                  <a:noFill/>
                </a:ln>
                <a:solidFill>
                  <a:srgbClr val="233962"/>
                </a:solidFill>
                <a:effectLst/>
                <a:uLnTx/>
                <a:uFillTx/>
                <a:latin typeface="Calibri" panose="020F0502020204030204"/>
                <a:ea typeface="+mn-ea"/>
                <a:cs typeface="+mn-cs"/>
              </a:rPr>
              <a:t>Step 3: Address Review</a:t>
            </a:r>
            <a:r>
              <a:rPr kumimoji="0" lang="en-US" sz="1200" b="0" i="0" u="none" strike="noStrike" kern="1200" cap="none" spc="0" normalizeH="0" baseline="0" noProof="0">
                <a:ln>
                  <a:noFill/>
                </a:ln>
                <a:solidFill>
                  <a:srgbClr val="233962"/>
                </a:solidFill>
                <a:effectLst/>
                <a:uLnTx/>
                <a:uFillTx/>
                <a:latin typeface="Calibri" panose="020F0502020204030204"/>
                <a:ea typeface="+mn-ea"/>
                <a:cs typeface="+mn-cs"/>
              </a:rPr>
              <a:t>.</a:t>
            </a:r>
          </a:p>
        </p:txBody>
      </p:sp>
      <p:sp>
        <p:nvSpPr>
          <p:cNvPr id="18" name="TextBox 17">
            <a:extLst>
              <a:ext uri="{FF2B5EF4-FFF2-40B4-BE49-F238E27FC236}">
                <a16:creationId xmlns:a16="http://schemas.microsoft.com/office/drawing/2014/main" id="{E8492292-8582-4778-A615-3BFCEA8FBEBA}"/>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4: Voter Status Review</a:t>
            </a:r>
          </a:p>
        </p:txBody>
      </p:sp>
    </p:spTree>
    <p:custDataLst>
      <p:tags r:id="rId1"/>
    </p:custDataLst>
    <p:extLst>
      <p:ext uri="{BB962C8B-B14F-4D97-AF65-F5344CB8AC3E}">
        <p14:creationId xmlns:p14="http://schemas.microsoft.com/office/powerpoint/2010/main" val="3711986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693864" y="6039292"/>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856159" y="6038641"/>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Check-in Station</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48265" y="881520"/>
            <a:ext cx="6749868" cy="118095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sz="1600" b="1">
                <a:solidFill>
                  <a:srgbClr val="FFFFFF"/>
                </a:solidFill>
                <a:latin typeface="Calibri"/>
                <a:ea typeface="Calibri" panose="020F0502020204030204" pitchFamily="34" charset="0"/>
                <a:cs typeface="Calibri"/>
              </a:rPr>
              <a:t>An “ID required” designation indicates that this is a first-time voter who, at the time of their initial registration, did not provide verifiable identification. The requirement for first-time voters to show identification is a requirement of the Help America Vote Act (HAVA) of 2002.</a:t>
            </a:r>
            <a:endParaRPr kumimoji="0" lang="en-US" altLang="en-US" sz="1600" b="0" i="0" u="none" strike="noStrike" kern="1200" cap="none" spc="0" normalizeH="0" baseline="0" noProof="0">
              <a:ln>
                <a:noFill/>
              </a:ln>
              <a:solidFill>
                <a:prstClr val="black"/>
              </a:solidFill>
              <a:effectLst/>
              <a:uLnTx/>
              <a:uFillTx/>
              <a:latin typeface="Calibri"/>
              <a:cs typeface="Calibri"/>
            </a:endParaRPr>
          </a:p>
        </p:txBody>
      </p:sp>
      <p:sp>
        <p:nvSpPr>
          <p:cNvPr id="9" name="Rectangle 2">
            <a:extLst>
              <a:ext uri="{FF2B5EF4-FFF2-40B4-BE49-F238E27FC236}">
                <a16:creationId xmlns:a16="http://schemas.microsoft.com/office/drawing/2014/main" id="{762BC3B2-B5C0-41A8-B5B6-94F1324E775F}"/>
              </a:ext>
            </a:extLst>
          </p:cNvPr>
          <p:cNvSpPr>
            <a:spLocks noChangeArrowheads="1"/>
          </p:cNvSpPr>
          <p:nvPr/>
        </p:nvSpPr>
        <p:spPr bwMode="auto">
          <a:xfrm>
            <a:off x="2748599" y="624656"/>
            <a:ext cx="127512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ID Required</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 Box 7">
            <a:extLst>
              <a:ext uri="{FF2B5EF4-FFF2-40B4-BE49-F238E27FC236}">
                <a16:creationId xmlns:a16="http://schemas.microsoft.com/office/drawing/2014/main" id="{72EF8975-685C-478C-AEFE-120328CF2784}"/>
              </a:ext>
            </a:extLst>
          </p:cNvPr>
          <p:cNvSpPr txBox="1">
            <a:spLocks noChangeArrowheads="1"/>
          </p:cNvSpPr>
          <p:nvPr/>
        </p:nvSpPr>
        <p:spPr bwMode="auto">
          <a:xfrm>
            <a:off x="2748265" y="2457307"/>
            <a:ext cx="6941019" cy="2785162"/>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Acceptable forms of HAVA ID include: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•A current and valid (unexpired) photo identification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			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 A copy of one of the following documents that show the name and address of the voter: a current utility bill, bank statement, government check, paycheck, or other government document.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First-time voters who are required to show HAVA ID will have been notified of this requirement by their county board of elections.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37A5997-0BF3-4E46-BBE3-5B01C737AAF4}"/>
              </a:ext>
            </a:extLst>
          </p:cNvPr>
          <p:cNvSpPr txBox="1"/>
          <p:nvPr/>
        </p:nvSpPr>
        <p:spPr>
          <a:xfrm>
            <a:off x="2682773" y="6019559"/>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4: Voter Status Review</a:t>
            </a:r>
          </a:p>
        </p:txBody>
      </p:sp>
      <p:pic>
        <p:nvPicPr>
          <p:cNvPr id="7" name="Picture 6">
            <a:extLst>
              <a:ext uri="{FF2B5EF4-FFF2-40B4-BE49-F238E27FC236}">
                <a16:creationId xmlns:a16="http://schemas.microsoft.com/office/drawing/2014/main" id="{CBDF9141-DE76-DE14-94DD-F0A03B23C37F}"/>
              </a:ext>
            </a:extLst>
          </p:cNvPr>
          <p:cNvPicPr>
            <a:picLocks noChangeAspect="1"/>
          </p:cNvPicPr>
          <p:nvPr/>
        </p:nvPicPr>
        <p:blipFill>
          <a:blip r:embed="rId3"/>
          <a:stretch>
            <a:fillRect/>
          </a:stretch>
        </p:blipFill>
        <p:spPr>
          <a:xfrm>
            <a:off x="2710529" y="2082212"/>
            <a:ext cx="6806184" cy="812292"/>
          </a:xfrm>
          <a:prstGeom prst="rect">
            <a:avLst/>
          </a:prstGeom>
        </p:spPr>
      </p:pic>
      <p:pic>
        <p:nvPicPr>
          <p:cNvPr id="8" name="Picture 7">
            <a:extLst>
              <a:ext uri="{FF2B5EF4-FFF2-40B4-BE49-F238E27FC236}">
                <a16:creationId xmlns:a16="http://schemas.microsoft.com/office/drawing/2014/main" id="{9D297A77-DDD9-0354-6519-6312F0376BF8}"/>
              </a:ext>
            </a:extLst>
          </p:cNvPr>
          <p:cNvPicPr>
            <a:picLocks noChangeAspect="1"/>
          </p:cNvPicPr>
          <p:nvPr/>
        </p:nvPicPr>
        <p:blipFill>
          <a:blip r:embed="rId4"/>
          <a:stretch>
            <a:fillRect/>
          </a:stretch>
        </p:blipFill>
        <p:spPr>
          <a:xfrm>
            <a:off x="2366336" y="5057923"/>
            <a:ext cx="6806184" cy="995172"/>
          </a:xfrm>
          <a:prstGeom prst="rect">
            <a:avLst/>
          </a:prstGeom>
        </p:spPr>
      </p:pic>
    </p:spTree>
    <p:custDataLst>
      <p:tags r:id="rId1"/>
    </p:custDataLst>
    <p:extLst>
      <p:ext uri="{BB962C8B-B14F-4D97-AF65-F5344CB8AC3E}">
        <p14:creationId xmlns:p14="http://schemas.microsoft.com/office/powerpoint/2010/main" val="367736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Check-in Station | 11 </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48265" y="896024"/>
            <a:ext cx="6749868" cy="114966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If the record indicates that the voter has already cast a ballot, the election official should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reconfirm that the correct voter record has been located in the voter list. If it is determined to be the correct voter record, the election official should explain that the voter may cast a provisional ballot that will allow the county board of elections to research the matter.</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762BC3B2-B5C0-41A8-B5B6-94F1324E775F}"/>
              </a:ext>
            </a:extLst>
          </p:cNvPr>
          <p:cNvSpPr>
            <a:spLocks noChangeArrowheads="1"/>
          </p:cNvSpPr>
          <p:nvPr/>
        </p:nvSpPr>
        <p:spPr bwMode="auto">
          <a:xfrm>
            <a:off x="2751281" y="645228"/>
            <a:ext cx="1992997" cy="253991"/>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Absentee/Already Voted</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 Box 7">
            <a:extLst>
              <a:ext uri="{FF2B5EF4-FFF2-40B4-BE49-F238E27FC236}">
                <a16:creationId xmlns:a16="http://schemas.microsoft.com/office/drawing/2014/main" id="{72EF8975-685C-478C-AEFE-120328CF2784}"/>
              </a:ext>
            </a:extLst>
          </p:cNvPr>
          <p:cNvSpPr txBox="1">
            <a:spLocks noChangeArrowheads="1"/>
          </p:cNvSpPr>
          <p:nvPr/>
        </p:nvSpPr>
        <p:spPr bwMode="auto">
          <a:xfrm>
            <a:off x="3084477" y="2107608"/>
            <a:ext cx="6664619" cy="58019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voter indicates that they have not already cast a ballot in the election, complete a </a:t>
            </a: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Help Station Referral Form </a:t>
            </a: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and refer the voter to the Help Station.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Graphic 15" descr="Warning">
            <a:extLst>
              <a:ext uri="{FF2B5EF4-FFF2-40B4-BE49-F238E27FC236}">
                <a16:creationId xmlns:a16="http://schemas.microsoft.com/office/drawing/2014/main" id="{0EC177DE-1013-4771-919B-828DE27155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6636" y="2166717"/>
            <a:ext cx="387841" cy="387841"/>
          </a:xfrm>
          <a:prstGeom prst="rect">
            <a:avLst/>
          </a:prstGeom>
        </p:spPr>
      </p:pic>
      <p:sp>
        <p:nvSpPr>
          <p:cNvPr id="13" name="Rectangle 3">
            <a:extLst>
              <a:ext uri="{FF2B5EF4-FFF2-40B4-BE49-F238E27FC236}">
                <a16:creationId xmlns:a16="http://schemas.microsoft.com/office/drawing/2014/main" id="{A7A12F23-FFD4-41EB-BF6E-65F9EE0209DB}"/>
              </a:ext>
            </a:extLst>
          </p:cNvPr>
          <p:cNvSpPr>
            <a:spLocks noChangeArrowheads="1"/>
          </p:cNvSpPr>
          <p:nvPr/>
        </p:nvSpPr>
        <p:spPr bwMode="auto">
          <a:xfrm>
            <a:off x="2748265" y="3741824"/>
            <a:ext cx="6749868" cy="49113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The voter is no longer considered to be registered to vote in the county. Voter may only vote a provisional ballot.</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Rectangle 2">
            <a:extLst>
              <a:ext uri="{FF2B5EF4-FFF2-40B4-BE49-F238E27FC236}">
                <a16:creationId xmlns:a16="http://schemas.microsoft.com/office/drawing/2014/main" id="{039ABA61-C1D0-44B6-AA46-A14D77F3853B}"/>
              </a:ext>
            </a:extLst>
          </p:cNvPr>
          <p:cNvSpPr>
            <a:spLocks noChangeArrowheads="1"/>
          </p:cNvSpPr>
          <p:nvPr/>
        </p:nvSpPr>
        <p:spPr bwMode="auto">
          <a:xfrm>
            <a:off x="2742735" y="3484959"/>
            <a:ext cx="164125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Removed/Denied</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 Box 7">
            <a:extLst>
              <a:ext uri="{FF2B5EF4-FFF2-40B4-BE49-F238E27FC236}">
                <a16:creationId xmlns:a16="http://schemas.microsoft.com/office/drawing/2014/main" id="{080B4CBE-8758-49C1-9A8D-96ECCA61775B}"/>
              </a:ext>
            </a:extLst>
          </p:cNvPr>
          <p:cNvSpPr txBox="1">
            <a:spLocks noChangeArrowheads="1"/>
          </p:cNvSpPr>
          <p:nvPr/>
        </p:nvSpPr>
        <p:spPr bwMode="auto">
          <a:xfrm>
            <a:off x="3084477" y="4426384"/>
            <a:ext cx="6664619" cy="34751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kumimoji="0" lang="en-US" altLang="en-US" sz="1400" b="0" i="0" u="none" strike="noStrike" kern="1200" cap="none" spc="0" normalizeH="0" baseline="0" noProof="0" dirty="0">
                <a:ln>
                  <a:noFill/>
                </a:ln>
                <a:solidFill>
                  <a:srgbClr val="233962"/>
                </a:solidFill>
                <a:effectLst/>
                <a:uLnTx/>
                <a:uFillTx/>
                <a:latin typeface="Calibri"/>
                <a:ea typeface="Calibri"/>
                <a:cs typeface="Calibri"/>
              </a:rPr>
              <a:t>Complete a </a:t>
            </a:r>
            <a:r>
              <a:rPr kumimoji="0" lang="en-US" altLang="en-US" sz="1400" b="1" i="0" u="none" strike="noStrike" kern="1200" cap="none" spc="0" normalizeH="0" baseline="0" noProof="0" dirty="0">
                <a:ln>
                  <a:noFill/>
                </a:ln>
                <a:solidFill>
                  <a:srgbClr val="233962"/>
                </a:solidFill>
                <a:effectLst/>
                <a:uLnTx/>
                <a:uFillTx/>
                <a:latin typeface="Calibri"/>
                <a:ea typeface="Calibri"/>
                <a:cs typeface="Calibri"/>
              </a:rPr>
              <a:t>Help Station Referral Form </a:t>
            </a:r>
            <a:r>
              <a:rPr kumimoji="0" lang="en-US" altLang="en-US" sz="1400" b="0" i="0" u="none" strike="noStrike" kern="1200" cap="none" spc="0" normalizeH="0" baseline="0" noProof="0" dirty="0">
                <a:ln>
                  <a:noFill/>
                </a:ln>
                <a:solidFill>
                  <a:srgbClr val="233962"/>
                </a:solidFill>
                <a:effectLst/>
                <a:uLnTx/>
                <a:uFillTx/>
                <a:latin typeface="Calibri"/>
                <a:ea typeface="Calibri"/>
                <a:cs typeface="Calibri"/>
              </a:rPr>
              <a:t>and refer the voter to the Help Station.</a:t>
            </a:r>
            <a:r>
              <a:rPr lang="en-US" altLang="en-US" sz="1400" dirty="0">
                <a:solidFill>
                  <a:srgbClr val="233962"/>
                </a:solidFill>
                <a:latin typeface="Calibri"/>
                <a:ea typeface="Calibri"/>
                <a:cs typeface="Calibri"/>
              </a:rPr>
              <a:t>  Please note that if this is during the early voting period, voters can same-day register. </a:t>
            </a:r>
            <a:endParaRPr kumimoji="0" lang="en-US" altLang="en-US" sz="1400" b="0" i="0" u="none" strike="noStrike" kern="1200" cap="none" spc="0" normalizeH="0" baseline="0" noProof="0" dirty="0">
              <a:ln>
                <a:noFill/>
              </a:ln>
              <a:solidFill>
                <a:srgbClr val="233962"/>
              </a:solidFill>
              <a:effectLst/>
              <a:uLnTx/>
              <a:uFillTx/>
              <a:latin typeface="Calibri" panose="020F0502020204030204" pitchFamily="34" charset="0"/>
              <a:ea typeface="+mn-ea"/>
              <a:cs typeface="+mn-cs"/>
            </a:endParaRPr>
          </a:p>
        </p:txBody>
      </p:sp>
      <p:pic>
        <p:nvPicPr>
          <p:cNvPr id="19" name="Graphic 18" descr="Warning">
            <a:extLst>
              <a:ext uri="{FF2B5EF4-FFF2-40B4-BE49-F238E27FC236}">
                <a16:creationId xmlns:a16="http://schemas.microsoft.com/office/drawing/2014/main" id="{06C69A65-239D-40DD-9246-AD291D219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6636" y="4374973"/>
            <a:ext cx="387841" cy="387841"/>
          </a:xfrm>
          <a:prstGeom prst="rect">
            <a:avLst/>
          </a:prstGeom>
        </p:spPr>
      </p:pic>
      <p:sp>
        <p:nvSpPr>
          <p:cNvPr id="20" name="TextBox 19">
            <a:extLst>
              <a:ext uri="{FF2B5EF4-FFF2-40B4-BE49-F238E27FC236}">
                <a16:creationId xmlns:a16="http://schemas.microsoft.com/office/drawing/2014/main" id="{1386CF1C-1104-4872-8439-961ED48C350E}"/>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4: Voter Status Review</a:t>
            </a:r>
          </a:p>
        </p:txBody>
      </p:sp>
    </p:spTree>
    <p:custDataLst>
      <p:tags r:id="rId1"/>
    </p:custDataLst>
    <p:extLst>
      <p:ext uri="{BB962C8B-B14F-4D97-AF65-F5344CB8AC3E}">
        <p14:creationId xmlns:p14="http://schemas.microsoft.com/office/powerpoint/2010/main" val="3053125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Check-in Station | 12 </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48265" y="879830"/>
            <a:ext cx="6749868" cy="647884"/>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Even if a voter is registered to vote in the county, the voter may not be eligible to participate in the election, or may not, based on their residential address, be in the pollbook where they present to vote. An election official will need to determine if the voter has an eligible ballot style for the election.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762BC3B2-B5C0-41A8-B5B6-94F1324E775F}"/>
              </a:ext>
            </a:extLst>
          </p:cNvPr>
          <p:cNvSpPr>
            <a:spLocks noChangeArrowheads="1"/>
          </p:cNvSpPr>
          <p:nvPr/>
        </p:nvSpPr>
        <p:spPr bwMode="auto">
          <a:xfrm>
            <a:off x="2738029" y="609713"/>
            <a:ext cx="1641257" cy="260059"/>
          </a:xfrm>
          <a:prstGeom prst="rect">
            <a:avLst/>
          </a:prstGeom>
          <a:solidFill>
            <a:srgbClr val="B1CFE5"/>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No Ballot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 Box 7">
            <a:extLst>
              <a:ext uri="{FF2B5EF4-FFF2-40B4-BE49-F238E27FC236}">
                <a16:creationId xmlns:a16="http://schemas.microsoft.com/office/drawing/2014/main" id="{72EF8975-685C-478C-AEFE-120328CF2784}"/>
              </a:ext>
            </a:extLst>
          </p:cNvPr>
          <p:cNvSpPr txBox="1">
            <a:spLocks noChangeArrowheads="1"/>
          </p:cNvSpPr>
          <p:nvPr/>
        </p:nvSpPr>
        <p:spPr bwMode="auto">
          <a:xfrm>
            <a:off x="3084477" y="3869175"/>
            <a:ext cx="6664619" cy="153048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voter is registered to vote in the county (Active or Inactive) but the voter does not appear to have an eligible ballot style, complete a </a:t>
            </a: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Help Station Referral Form </a:t>
            </a: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and refer the voter to the Help Station.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voter is not in your printed pollbook, the election official should always complete a </a:t>
            </a: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Help Station Referral Form </a:t>
            </a: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and refer the voter to the Help Station.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Graphic 15" descr="Warning">
            <a:extLst>
              <a:ext uri="{FF2B5EF4-FFF2-40B4-BE49-F238E27FC236}">
                <a16:creationId xmlns:a16="http://schemas.microsoft.com/office/drawing/2014/main" id="{0EC177DE-1013-4771-919B-828DE27155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8621" y="4383031"/>
            <a:ext cx="387841" cy="387841"/>
          </a:xfrm>
          <a:prstGeom prst="rect">
            <a:avLst/>
          </a:prstGeom>
        </p:spPr>
      </p:pic>
      <p:sp>
        <p:nvSpPr>
          <p:cNvPr id="11" name="TextBox 10">
            <a:extLst>
              <a:ext uri="{FF2B5EF4-FFF2-40B4-BE49-F238E27FC236}">
                <a16:creationId xmlns:a16="http://schemas.microsoft.com/office/drawing/2014/main" id="{6F61FA63-422F-4429-AD6F-65C740663A7D}"/>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4: Voter Status Review</a:t>
            </a:r>
          </a:p>
        </p:txBody>
      </p:sp>
      <p:sp>
        <p:nvSpPr>
          <p:cNvPr id="13" name="Text Box 60">
            <a:extLst>
              <a:ext uri="{FF2B5EF4-FFF2-40B4-BE49-F238E27FC236}">
                <a16:creationId xmlns:a16="http://schemas.microsoft.com/office/drawing/2014/main" id="{58DAFDA2-A22D-4717-8161-6388786F9BD5}"/>
              </a:ext>
            </a:extLst>
          </p:cNvPr>
          <p:cNvSpPr txBox="1">
            <a:spLocks noChangeArrowheads="1"/>
          </p:cNvSpPr>
          <p:nvPr/>
        </p:nvSpPr>
        <p:spPr bwMode="auto">
          <a:xfrm>
            <a:off x="2751270" y="1945735"/>
            <a:ext cx="6706216" cy="39581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233962"/>
                </a:solidFill>
                <a:effectLst/>
                <a:uLnTx/>
                <a:uFillTx/>
                <a:latin typeface="Calibri" panose="020F0502020204030204"/>
                <a:ea typeface="+mn-ea"/>
                <a:cs typeface="+mn-cs"/>
              </a:rPr>
              <a:t>A person’s eligibility to participate in an election is based on these factors:</a:t>
            </a:r>
            <a:endParaRPr lang="en-US"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A60F2866-0BA9-408D-84A1-3592DABAE681}"/>
              </a:ext>
            </a:extLst>
          </p:cNvPr>
          <p:cNvSpPr>
            <a:spLocks noChangeArrowheads="1"/>
          </p:cNvSpPr>
          <p:nvPr/>
        </p:nvSpPr>
        <p:spPr bwMode="auto">
          <a:xfrm>
            <a:off x="4267200" y="2716302"/>
            <a:ext cx="3657600" cy="701675"/>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Residence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Party Affiliation (partisan primary only)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255499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Step 5: Address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87466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55048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Ask the voter to state their residential address</a:t>
            </a:r>
          </a:p>
        </p:txBody>
      </p:sp>
    </p:spTree>
    <p:custDataLst>
      <p:tags r:id="rId1"/>
    </p:custDataLst>
    <p:extLst>
      <p:ext uri="{BB962C8B-B14F-4D97-AF65-F5344CB8AC3E}">
        <p14:creationId xmlns:p14="http://schemas.microsoft.com/office/powerpoint/2010/main" val="41223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971971"/>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963156"/>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Check-in Station |  </a:t>
            </a:r>
          </a:p>
        </p:txBody>
      </p:sp>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4465279" y="639883"/>
            <a:ext cx="3657600" cy="57845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Ask the voter to state their residential address</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3121677" y="3324266"/>
            <a:ext cx="6417198" cy="1200487"/>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a person is unable to state their address because of a disability or face covering that muffles the voice, the election official may make reasonable accommodations, including asking the voter to write the address if the voter is unable to speak it. A voter who, due to a disability, is unable to state their address may receive assistance in stating their address or may point to their address on a document including on their photo ID</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121677" y="4664216"/>
            <a:ext cx="6417199" cy="120048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In some circumstances, a voter may have difficulty remembering their address. This may occur due to age or disability. Every reasonable opportunity must be given to the voter to assist in identifying the correct address. A voter who, due to a disability, is unable to remember their address may receive assistance in stating their address or may point to their address on a document including on their photo ID.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2674" y="3804943"/>
            <a:ext cx="387841" cy="387841"/>
          </a:xfrm>
          <a:prstGeom prst="rect">
            <a:avLst/>
          </a:prstGeom>
        </p:spPr>
      </p:pic>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2674" y="5070538"/>
            <a:ext cx="387841" cy="387841"/>
          </a:xfrm>
          <a:prstGeom prst="rect">
            <a:avLst/>
          </a:prstGeom>
        </p:spPr>
      </p:pic>
      <p:grpSp>
        <p:nvGrpSpPr>
          <p:cNvPr id="21" name="Group 20">
            <a:extLst>
              <a:ext uri="{FF2B5EF4-FFF2-40B4-BE49-F238E27FC236}">
                <a16:creationId xmlns:a16="http://schemas.microsoft.com/office/drawing/2014/main" id="{C4FE29BC-CE80-471E-90A5-B988AD8A2BD0}"/>
              </a:ext>
            </a:extLst>
          </p:cNvPr>
          <p:cNvGrpSpPr/>
          <p:nvPr/>
        </p:nvGrpSpPr>
        <p:grpSpPr>
          <a:xfrm>
            <a:off x="3758441" y="740617"/>
            <a:ext cx="609562" cy="360916"/>
            <a:chOff x="3400376" y="1313364"/>
            <a:chExt cx="785731" cy="438003"/>
          </a:xfrm>
        </p:grpSpPr>
        <p:sp>
          <p:nvSpPr>
            <p:cNvPr id="22" name="Arrow: Chevron 21">
              <a:extLst>
                <a:ext uri="{FF2B5EF4-FFF2-40B4-BE49-F238E27FC236}">
                  <a16:creationId xmlns:a16="http://schemas.microsoft.com/office/drawing/2014/main" id="{AC05311D-050D-4317-87C8-C35CCE2C58A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rrow: Chevron 22">
              <a:extLst>
                <a:ext uri="{FF2B5EF4-FFF2-40B4-BE49-F238E27FC236}">
                  <a16:creationId xmlns:a16="http://schemas.microsoft.com/office/drawing/2014/main" id="{18F7F081-AF92-4F6E-87C4-A3C7C8ECC8FA}"/>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60513" y="1245293"/>
            <a:ext cx="6706216" cy="49840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233962"/>
                </a:solidFill>
                <a:effectLst/>
                <a:uLnTx/>
                <a:uFillTx/>
                <a:latin typeface="Calibri" panose="020F0502020204030204"/>
                <a:ea typeface="+mn-ea"/>
                <a:cs typeface="+mn-cs"/>
              </a:rPr>
              <a:t>A voter must give their legal voting residence. A voter’s legal voting residence is the address where the voter will have resided for at least 30 days as of the date of the election.</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1F1373D5-12A1-42F9-9967-FF85DF41920F}"/>
              </a:ext>
            </a:extLst>
          </p:cNvPr>
          <p:cNvSpPr txBox="1"/>
          <p:nvPr/>
        </p:nvSpPr>
        <p:spPr>
          <a:xfrm>
            <a:off x="2682773" y="5952238"/>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3: Address Review</a:t>
            </a:r>
          </a:p>
        </p:txBody>
      </p:sp>
      <p:sp>
        <p:nvSpPr>
          <p:cNvPr id="30" name="Text Box 60">
            <a:extLst>
              <a:ext uri="{FF2B5EF4-FFF2-40B4-BE49-F238E27FC236}">
                <a16:creationId xmlns:a16="http://schemas.microsoft.com/office/drawing/2014/main" id="{3481C91A-D03C-4F5A-9CE3-8A902EED524A}"/>
              </a:ext>
            </a:extLst>
          </p:cNvPr>
          <p:cNvSpPr txBox="1">
            <a:spLocks noChangeArrowheads="1"/>
          </p:cNvSpPr>
          <p:nvPr/>
        </p:nvSpPr>
        <p:spPr bwMode="auto">
          <a:xfrm>
            <a:off x="2747296" y="2220802"/>
            <a:ext cx="6738458" cy="56478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233962"/>
                </a:solidFill>
                <a:effectLst/>
                <a:uLnTx/>
                <a:uFillTx/>
                <a:latin typeface="Calibri" panose="020F0502020204030204"/>
                <a:ea typeface="+mn-ea"/>
                <a:cs typeface="+mn-cs"/>
              </a:rPr>
              <a:t>The stated address must be used to ensure that the election official has identified the correct voter in the voter list.</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48719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Check-in Station | 7</a:t>
            </a: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3121677" y="2571621"/>
            <a:ext cx="6417198" cy="271306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address on record is different than the stated address: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233962"/>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Confirm that you located the correct voter record, according to the voter’s name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you have the correct voter record, ask voter if they have moved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voter indicates they have moved, ask voter for their previous address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previous address matches the address in the voter’s record, ask the voter for the date of the move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date of the move is less than 30 days before election day, the voter is eligible to vote based on the previous address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If the date of the move is 30 or more days before election day, follow the Unreported Move procedures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3836" y="3491790"/>
            <a:ext cx="387841" cy="387841"/>
          </a:xfrm>
          <a:prstGeom prst="rect">
            <a:avLst/>
          </a:prstGeom>
        </p:spPr>
      </p:pic>
      <p:sp>
        <p:nvSpPr>
          <p:cNvPr id="25" name="Text Box 7">
            <a:extLst>
              <a:ext uri="{FF2B5EF4-FFF2-40B4-BE49-F238E27FC236}">
                <a16:creationId xmlns:a16="http://schemas.microsoft.com/office/drawing/2014/main" id="{92D198B5-0E27-4526-80B7-72A7F83C7897}"/>
              </a:ext>
            </a:extLst>
          </p:cNvPr>
          <p:cNvSpPr txBox="1">
            <a:spLocks noChangeArrowheads="1"/>
          </p:cNvSpPr>
          <p:nvPr/>
        </p:nvSpPr>
        <p:spPr bwMode="auto">
          <a:xfrm>
            <a:off x="3121677" y="1451912"/>
            <a:ext cx="6417199" cy="93107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233962"/>
                </a:solidFill>
                <a:effectLst/>
                <a:uLnTx/>
                <a:uFillTx/>
                <a:latin typeface="Calibri" panose="020F0502020204030204" pitchFamily="34" charset="0"/>
                <a:ea typeface="+mn-ea"/>
                <a:cs typeface="+mn-cs"/>
              </a:rPr>
              <a:t>The voter may be able but unwilling to state their address. The official will explain that the law requires voters to state their address aloud. If the voter continues to refuse to cooperate with the election official at the Check-in station, the official will arrange for the voter to speak with an election judge.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6" name="Graphic 25" descr="Warning">
            <a:extLst>
              <a:ext uri="{FF2B5EF4-FFF2-40B4-BE49-F238E27FC236}">
                <a16:creationId xmlns:a16="http://schemas.microsoft.com/office/drawing/2014/main" id="{023A841A-FF18-4DED-9478-1826C4FA90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9925" y="1642651"/>
            <a:ext cx="387841" cy="387841"/>
          </a:xfrm>
          <a:prstGeom prst="rect">
            <a:avLst/>
          </a:prstGeom>
        </p:spPr>
      </p:pic>
      <p:sp>
        <p:nvSpPr>
          <p:cNvPr id="14" name="TextBox 13">
            <a:extLst>
              <a:ext uri="{FF2B5EF4-FFF2-40B4-BE49-F238E27FC236}">
                <a16:creationId xmlns:a16="http://schemas.microsoft.com/office/drawing/2014/main" id="{FFF7E800-18A9-432B-969C-09D818F71F74}"/>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3: Address Review</a:t>
            </a:r>
          </a:p>
        </p:txBody>
      </p:sp>
      <p:sp>
        <p:nvSpPr>
          <p:cNvPr id="2" name="Rectangle 1">
            <a:extLst>
              <a:ext uri="{FF2B5EF4-FFF2-40B4-BE49-F238E27FC236}">
                <a16:creationId xmlns:a16="http://schemas.microsoft.com/office/drawing/2014/main" id="{D32A21A5-AFE0-E753-08AD-C5EA14EEA64E}"/>
              </a:ext>
            </a:extLst>
          </p:cNvPr>
          <p:cNvSpPr/>
          <p:nvPr/>
        </p:nvSpPr>
        <p:spPr>
          <a:xfrm>
            <a:off x="3121677" y="5015345"/>
            <a:ext cx="5495637" cy="703576"/>
          </a:xfrm>
          <a:prstGeom prst="rect">
            <a:avLst/>
          </a:prstGeom>
          <a:solidFill>
            <a:srgbClr val="A019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Remember: the voter’s residential address does not have to match the address on their photo ID.</a:t>
            </a:r>
          </a:p>
        </p:txBody>
      </p:sp>
    </p:spTree>
    <p:custDataLst>
      <p:tags r:id="rId1"/>
    </p:custDataLst>
    <p:extLst>
      <p:ext uri="{BB962C8B-B14F-4D97-AF65-F5344CB8AC3E}">
        <p14:creationId xmlns:p14="http://schemas.microsoft.com/office/powerpoint/2010/main" val="147017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EE801-8E4C-5D0A-6686-DF28C3DA878E}"/>
              </a:ext>
            </a:extLst>
          </p:cNvPr>
          <p:cNvPicPr>
            <a:picLocks noChangeAspect="1"/>
          </p:cNvPicPr>
          <p:nvPr/>
        </p:nvPicPr>
        <p:blipFill>
          <a:blip r:embed="rId2"/>
          <a:stretch>
            <a:fillRect/>
          </a:stretch>
        </p:blipFill>
        <p:spPr>
          <a:xfrm>
            <a:off x="1918011" y="1310589"/>
            <a:ext cx="8885662" cy="3781480"/>
          </a:xfrm>
          <a:prstGeom prst="rect">
            <a:avLst/>
          </a:prstGeom>
        </p:spPr>
      </p:pic>
    </p:spTree>
    <p:extLst>
      <p:ext uri="{BB962C8B-B14F-4D97-AF65-F5344CB8AC3E}">
        <p14:creationId xmlns:p14="http://schemas.microsoft.com/office/powerpoint/2010/main" val="3730216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ea typeface="+mn-ea"/>
                <a:cs typeface="+mn-cs"/>
              </a:rPr>
              <a:t>Check-in Station | 8</a:t>
            </a: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2709925" y="1091870"/>
            <a:ext cx="6845011" cy="118874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kumimoji="0" lang="en-US" altLang="en-US" sz="1400" b="0" i="0" u="none" strike="noStrike" kern="1200" cap="none" spc="0" normalizeH="0" baseline="0" noProof="0" dirty="0">
                <a:ln>
                  <a:noFill/>
                </a:ln>
                <a:solidFill>
                  <a:srgbClr val="233962"/>
                </a:solidFill>
                <a:effectLst/>
                <a:uLnTx/>
                <a:uFillTx/>
                <a:latin typeface="Calibri" panose="020F0502020204030204"/>
                <a:ea typeface="+mn-ea"/>
                <a:cs typeface="+mn-cs"/>
              </a:rPr>
              <a:t>Voters who are </a:t>
            </a:r>
            <a:r>
              <a:rPr kumimoji="0" lang="en-US" altLang="en-US" sz="1400" b="1" i="1" u="none" strike="noStrike" kern="1200" cap="none" spc="0" normalizeH="0" baseline="0" noProof="0" dirty="0">
                <a:ln>
                  <a:noFill/>
                </a:ln>
                <a:solidFill>
                  <a:srgbClr val="233962"/>
                </a:solidFill>
                <a:effectLst/>
                <a:uLnTx/>
                <a:uFillTx/>
                <a:latin typeface="Calibri" panose="020F0502020204030204"/>
                <a:ea typeface="+mn-ea"/>
                <a:cs typeface="+mn-cs"/>
              </a:rPr>
              <a:t>inactive</a:t>
            </a:r>
            <a:r>
              <a:rPr kumimoji="0" lang="en-US" altLang="en-US" sz="1400" b="0" i="0" u="none" strike="noStrike" kern="1200" cap="none" spc="0" normalizeH="0" baseline="0" noProof="0" dirty="0">
                <a:ln>
                  <a:noFill/>
                </a:ln>
                <a:solidFill>
                  <a:srgbClr val="233962"/>
                </a:solidFill>
                <a:effectLst/>
                <a:uLnTx/>
                <a:uFillTx/>
                <a:latin typeface="Calibri" panose="020F0502020204030204"/>
                <a:ea typeface="+mn-ea"/>
                <a:cs typeface="+mn-cs"/>
              </a:rPr>
              <a:t> on a county’s voter registration list are still registered and are entitled to </a:t>
            </a:r>
            <a:r>
              <a:rPr lang="en-US" altLang="en-US" sz="1400" dirty="0">
                <a:solidFill>
                  <a:srgbClr val="233962"/>
                </a:solidFill>
                <a:latin typeface="Calibri" panose="020F0502020204030204"/>
              </a:rPr>
              <a:t>vote. </a:t>
            </a:r>
            <a:r>
              <a:rPr kumimoji="0" lang="en-US" altLang="en-US" sz="1400" b="0" i="0" u="none" strike="noStrike" kern="1200" cap="none" spc="0" normalizeH="0" baseline="0" noProof="0" dirty="0">
                <a:ln>
                  <a:noFill/>
                </a:ln>
                <a:solidFill>
                  <a:srgbClr val="233962"/>
                </a:solidFill>
                <a:effectLst/>
                <a:uLnTx/>
                <a:uFillTx/>
                <a:latin typeface="Calibri" panose="020F0502020204030204"/>
                <a:ea typeface="+mn-ea"/>
                <a:cs typeface="+mn-cs"/>
              </a:rPr>
              <a:t>An </a:t>
            </a:r>
            <a:r>
              <a:rPr kumimoji="0" lang="en-US" altLang="en-US" sz="1400" b="1" i="1" u="none" strike="noStrike" kern="1200" cap="none" spc="0" normalizeH="0" baseline="0" noProof="0" dirty="0">
                <a:ln>
                  <a:noFill/>
                </a:ln>
                <a:solidFill>
                  <a:srgbClr val="233962"/>
                </a:solidFill>
                <a:effectLst/>
                <a:uLnTx/>
                <a:uFillTx/>
                <a:latin typeface="Calibri" panose="020F0502020204030204"/>
                <a:ea typeface="+mn-ea"/>
                <a:cs typeface="+mn-cs"/>
              </a:rPr>
              <a:t>inactive</a:t>
            </a:r>
            <a:r>
              <a:rPr kumimoji="0" lang="en-US" altLang="en-US" sz="1400" b="0" i="0" u="none" strike="noStrike" kern="1200" cap="none" spc="0" normalizeH="0" baseline="0" noProof="0" dirty="0">
                <a:ln>
                  <a:noFill/>
                </a:ln>
                <a:solidFill>
                  <a:srgbClr val="233962"/>
                </a:solidFill>
                <a:effectLst/>
                <a:uLnTx/>
                <a:uFillTx/>
                <a:latin typeface="Calibri" panose="020F0502020204030204"/>
                <a:ea typeface="+mn-ea"/>
                <a:cs typeface="+mn-cs"/>
              </a:rPr>
              <a:t> voter’s proper voting address is the address in the county where the voter will have resided for at least 30 days as of the date of the election.</a:t>
            </a: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9925" y="3945337"/>
            <a:ext cx="387841" cy="387841"/>
          </a:xfrm>
          <a:prstGeom prst="rect">
            <a:avLst/>
          </a:prstGeom>
        </p:spPr>
      </p:pic>
      <p:sp>
        <p:nvSpPr>
          <p:cNvPr id="2" name="TextBox 1">
            <a:extLst>
              <a:ext uri="{FF2B5EF4-FFF2-40B4-BE49-F238E27FC236}">
                <a16:creationId xmlns:a16="http://schemas.microsoft.com/office/drawing/2014/main" id="{373AC575-8568-4857-BC4C-766636C4D96F}"/>
              </a:ext>
            </a:extLst>
          </p:cNvPr>
          <p:cNvSpPr txBox="1"/>
          <p:nvPr/>
        </p:nvSpPr>
        <p:spPr>
          <a:xfrm>
            <a:off x="2693865" y="2574853"/>
            <a:ext cx="691096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33962"/>
                </a:solidFill>
                <a:effectLst/>
                <a:uLnTx/>
                <a:uFillTx/>
                <a:latin typeface="Calibri" panose="020F0502020204030204"/>
                <a:ea typeface="+mn-ea"/>
                <a:cs typeface="+mn-cs"/>
              </a:rPr>
              <a:t>If a voter is inactive when presenting to vote, they are not required to show any document or ID that proves a current address. The voter simply must give oral or written affirmation of the current address.</a:t>
            </a:r>
          </a:p>
        </p:txBody>
      </p:sp>
      <p:sp>
        <p:nvSpPr>
          <p:cNvPr id="4" name="TextBox 3">
            <a:extLst>
              <a:ext uri="{FF2B5EF4-FFF2-40B4-BE49-F238E27FC236}">
                <a16:creationId xmlns:a16="http://schemas.microsoft.com/office/drawing/2014/main" id="{7AF84D96-4251-41DD-A4C9-D0798332FDFE}"/>
              </a:ext>
            </a:extLst>
          </p:cNvPr>
          <p:cNvSpPr txBox="1"/>
          <p:nvPr/>
        </p:nvSpPr>
        <p:spPr>
          <a:xfrm>
            <a:off x="3097766" y="3473737"/>
            <a:ext cx="6403371"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33962"/>
                </a:solidFill>
                <a:effectLst/>
                <a:uLnTx/>
                <a:uFillTx/>
                <a:latin typeface="Calibri" panose="020F0502020204030204"/>
                <a:ea typeface="+mn-ea"/>
                <a:cs typeface="+mn-cs"/>
              </a:rPr>
              <a:t>If the voter confirms the same address that is on the voter record, ask whether the voter is able to receive mail there, and if not, whether they have an alternative mailing 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33962"/>
                </a:solidFill>
                <a:effectLst/>
                <a:uLnTx/>
                <a:uFillTx/>
                <a:latin typeface="Calibri" panose="020F0502020204030204"/>
                <a:ea typeface="+mn-ea"/>
                <a:cs typeface="+mn-cs"/>
              </a:rPr>
              <a:t>If the voter provides a new address in the county and is presenting to vote during early voting, update the voter’s address and provide the appropriate ballot, if applicable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33962"/>
                </a:solidFill>
                <a:effectLst/>
                <a:uLnTx/>
                <a:uFillTx/>
                <a:latin typeface="Calibri" panose="020F0502020204030204"/>
                <a:ea typeface="+mn-ea"/>
                <a:cs typeface="+mn-cs"/>
              </a:rPr>
              <a:t>If the voter provides a new address in the county and is presenting to vote on election day, follow the procedures for Unreported Moves</a:t>
            </a:r>
          </a:p>
        </p:txBody>
      </p:sp>
      <p:sp>
        <p:nvSpPr>
          <p:cNvPr id="6" name="Rectangle 2">
            <a:extLst>
              <a:ext uri="{FF2B5EF4-FFF2-40B4-BE49-F238E27FC236}">
                <a16:creationId xmlns:a16="http://schemas.microsoft.com/office/drawing/2014/main" id="{3C181FF5-92EE-4B60-9643-CDDBB201DA82}"/>
              </a:ext>
            </a:extLst>
          </p:cNvPr>
          <p:cNvSpPr>
            <a:spLocks noChangeArrowheads="1"/>
          </p:cNvSpPr>
          <p:nvPr/>
        </p:nvSpPr>
        <p:spPr bwMode="auto">
          <a:xfrm>
            <a:off x="4593364" y="610485"/>
            <a:ext cx="3005271" cy="309727"/>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Handling Inactive Voters</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6467B9F-834D-4BFC-8825-6D61E4E68CBA}"/>
              </a:ext>
            </a:extLst>
          </p:cNvPr>
          <p:cNvSpPr txBox="1"/>
          <p:nvPr/>
        </p:nvSpPr>
        <p:spPr>
          <a:xfrm>
            <a:off x="2682773" y="5839944"/>
            <a:ext cx="4556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Step 3: Address Review</a:t>
            </a:r>
          </a:p>
        </p:txBody>
      </p:sp>
    </p:spTree>
    <p:custDataLst>
      <p:tags r:id="rId1"/>
    </p:custDataLst>
    <p:extLst>
      <p:ext uri="{BB962C8B-B14F-4D97-AF65-F5344CB8AC3E}">
        <p14:creationId xmlns:p14="http://schemas.microsoft.com/office/powerpoint/2010/main" val="1203056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kern="0">
                <a:solidFill>
                  <a:srgbClr val="FFFFFF"/>
                </a:solidFill>
                <a:latin typeface="Century Gothic" panose="020B0502020202020204" pitchFamily="34" charset="0"/>
              </a:rPr>
              <a:t>Step 6: Party Affiliation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87466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5504868"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the voter to state their party affiliation</a:t>
            </a:r>
          </a:p>
        </p:txBody>
      </p:sp>
      <p:sp>
        <p:nvSpPr>
          <p:cNvPr id="9" name="Rectangle 2">
            <a:extLst>
              <a:ext uri="{FF2B5EF4-FFF2-40B4-BE49-F238E27FC236}">
                <a16:creationId xmlns:a16="http://schemas.microsoft.com/office/drawing/2014/main" id="{89432337-8450-4B25-8EDC-7063DDD22AB8}"/>
              </a:ext>
            </a:extLst>
          </p:cNvPr>
          <p:cNvSpPr>
            <a:spLocks noChangeArrowheads="1"/>
          </p:cNvSpPr>
          <p:nvPr/>
        </p:nvSpPr>
        <p:spPr bwMode="auto">
          <a:xfrm>
            <a:off x="4593364" y="1222857"/>
            <a:ext cx="3005271" cy="588526"/>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a:solidFill>
                  <a:srgbClr val="FFFFFF"/>
                </a:solidFill>
                <a:latin typeface="Calibri" panose="020F0502020204030204" pitchFamily="34" charset="0"/>
              </a:rPr>
              <a:t>This step is for partisan primaries only</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14221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a:solidFill>
                  <a:srgbClr val="FFFFFF"/>
                </a:solidFill>
                <a:latin typeface="Century Gothic" panose="020B0502020202020204" pitchFamily="34" charset="0"/>
              </a:rPr>
              <a:t>Check-in Station | 13</a:t>
            </a:r>
          </a:p>
        </p:txBody>
      </p:sp>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4404099" y="653649"/>
            <a:ext cx="3657600" cy="57845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rPr>
              <a:t>Ask the voter to state their party affiliation </a:t>
            </a:r>
            <a:r>
              <a:rPr kumimoji="0" lang="en-US" altLang="en-US" sz="1600" b="1" i="0" u="none" strike="noStrike" kern="0" cap="none" spc="0" normalizeH="0" baseline="0" noProof="0">
                <a:ln>
                  <a:noFill/>
                </a:ln>
                <a:solidFill>
                  <a:srgbClr val="FF0000"/>
                </a:solidFill>
                <a:effectLst/>
                <a:uLnTx/>
                <a:uFillTx/>
                <a:latin typeface="Century Gothic" panose="020B0502020202020204" pitchFamily="34" charset="0"/>
              </a:rPr>
              <a:t>(partisan primaries only)</a:t>
            </a:r>
            <a:endParaRPr kumimoji="0" lang="en-US" altLang="en-US" sz="2400" b="0" i="0" u="none" strike="noStrike" kern="0" cap="none" spc="0" normalizeH="0" baseline="0" noProof="0">
              <a:ln>
                <a:noFill/>
              </a:ln>
              <a:solidFill>
                <a:srgbClr val="FF0000"/>
              </a:solidFill>
              <a:effectLst/>
              <a:uLnTx/>
              <a:uFillTx/>
              <a:latin typeface="Century Gothic" panose="020B0502020202020204" pitchFamily="34" charset="0"/>
            </a:endParaRP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2760513" y="2301794"/>
            <a:ext cx="6778362" cy="135523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Unaffiliated voters must state the party primary in which they wish to vote or choose to vote a nonpartisan ballot.</a:t>
            </a:r>
          </a:p>
          <a:p>
            <a:pPr marL="285750" lvl="0" indent="-285750" eaLnBrk="0" fontAlgn="base" hangingPunct="0">
              <a:spcBef>
                <a:spcPct val="0"/>
              </a:spcBef>
              <a:spcAft>
                <a:spcPct val="0"/>
              </a:spcAft>
              <a:buFont typeface="Arial" panose="020B0604020202020204" pitchFamily="34" charset="0"/>
              <a:buChar char="•"/>
            </a:pPr>
            <a:r>
              <a:rPr lang="en-US" altLang="en-US" sz="1400">
                <a:solidFill>
                  <a:srgbClr val="233962"/>
                </a:solidFill>
                <a:latin typeface="Calibri" panose="020F0502020204030204" pitchFamily="34" charset="0"/>
              </a:rPr>
              <a:t>The following parties allow for unaffiliated voters to participate in their party primaries: Democratic, Libertarian, and Republican</a:t>
            </a:r>
          </a:p>
          <a:p>
            <a:pPr marL="285750" lvl="0" indent="-285750" eaLnBrk="0" fontAlgn="base" hangingPunct="0">
              <a:spcBef>
                <a:spcPct val="0"/>
              </a:spcBef>
              <a:spcAft>
                <a:spcPct val="0"/>
              </a:spcAft>
              <a:buFont typeface="Arial" panose="020B0604020202020204" pitchFamily="34" charset="0"/>
              <a:buChar char="•"/>
            </a:pPr>
            <a:r>
              <a:rPr lang="en-US" altLang="en-US" sz="1400">
                <a:solidFill>
                  <a:srgbClr val="233962"/>
                </a:solidFill>
                <a:latin typeface="Calibri" panose="020F0502020204030204" pitchFamily="34" charset="0"/>
              </a:rPr>
              <a:t>The Green party does not allow for unaffiliated voters to participate in their party primaries. </a:t>
            </a: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116180" y="4097244"/>
            <a:ext cx="6417199" cy="95831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If a voter requests a primary ballot for a party that is different than the party on their voter record, the election official must explain that the voter is not eligible for that ballot style but may vote that ballot provisionally. Complete a </a:t>
            </a:r>
            <a:r>
              <a:rPr lang="en-US" altLang="en-US" sz="1400" b="1">
                <a:solidFill>
                  <a:srgbClr val="233962"/>
                </a:solidFill>
                <a:latin typeface="Calibri" panose="020F0502020204030204" pitchFamily="34" charset="0"/>
              </a:rPr>
              <a:t>Help Station Referral Form </a:t>
            </a:r>
            <a:r>
              <a:rPr lang="en-US" altLang="en-US" sz="1400">
                <a:solidFill>
                  <a:srgbClr val="233962"/>
                </a:solidFill>
                <a:latin typeface="Calibri" panose="020F0502020204030204" pitchFamily="34" charset="0"/>
              </a:rPr>
              <a:t>and refer the voter to the Help Station.</a:t>
            </a:r>
          </a:p>
        </p:txBody>
      </p:sp>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9925" y="4382480"/>
            <a:ext cx="387841" cy="387841"/>
          </a:xfrm>
          <a:prstGeom prst="rect">
            <a:avLst/>
          </a:prstGeom>
        </p:spPr>
      </p:pic>
      <p:grpSp>
        <p:nvGrpSpPr>
          <p:cNvPr id="21" name="Group 20">
            <a:extLst>
              <a:ext uri="{FF2B5EF4-FFF2-40B4-BE49-F238E27FC236}">
                <a16:creationId xmlns:a16="http://schemas.microsoft.com/office/drawing/2014/main" id="{C4FE29BC-CE80-471E-90A5-B988AD8A2BD0}"/>
              </a:ext>
            </a:extLst>
          </p:cNvPr>
          <p:cNvGrpSpPr/>
          <p:nvPr/>
        </p:nvGrpSpPr>
        <p:grpSpPr>
          <a:xfrm>
            <a:off x="3710313" y="779403"/>
            <a:ext cx="609562" cy="360916"/>
            <a:chOff x="3400376" y="1313364"/>
            <a:chExt cx="785731" cy="438003"/>
          </a:xfrm>
        </p:grpSpPr>
        <p:sp>
          <p:nvSpPr>
            <p:cNvPr id="22" name="Arrow: Chevron 21">
              <a:extLst>
                <a:ext uri="{FF2B5EF4-FFF2-40B4-BE49-F238E27FC236}">
                  <a16:creationId xmlns:a16="http://schemas.microsoft.com/office/drawing/2014/main" id="{AC05311D-050D-4317-87C8-C35CCE2C58A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18F7F081-AF92-4F6E-87C4-A3C7C8ECC8FA}"/>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96586" y="1539634"/>
            <a:ext cx="6706216" cy="49840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kern="0">
                <a:solidFill>
                  <a:srgbClr val="233962"/>
                </a:solidFill>
              </a:rPr>
              <a:t>In a partisan primary, election officials must ask each voter to state their political party affiliation.</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6" name="TextBox 25">
            <a:extLst>
              <a:ext uri="{FF2B5EF4-FFF2-40B4-BE49-F238E27FC236}">
                <a16:creationId xmlns:a16="http://schemas.microsoft.com/office/drawing/2014/main" id="{70E6490D-FE52-4C50-9F20-012742225413}"/>
              </a:ext>
            </a:extLst>
          </p:cNvPr>
          <p:cNvSpPr txBox="1"/>
          <p:nvPr/>
        </p:nvSpPr>
        <p:spPr>
          <a:xfrm>
            <a:off x="2682773" y="5839944"/>
            <a:ext cx="4556540"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5: Party Affiliation Review</a:t>
            </a:r>
          </a:p>
        </p:txBody>
      </p:sp>
    </p:spTree>
    <p:custDataLst>
      <p:tags r:id="rId1"/>
    </p:custDataLst>
    <p:extLst>
      <p:ext uri="{BB962C8B-B14F-4D97-AF65-F5344CB8AC3E}">
        <p14:creationId xmlns:p14="http://schemas.microsoft.com/office/powerpoint/2010/main" val="110870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660880"/>
            <a:ext cx="6838950" cy="406877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93523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a:solidFill>
                  <a:srgbClr val="FFFFFF"/>
                </a:solidFill>
                <a:latin typeface="Century Gothic" panose="020B0502020202020204" pitchFamily="34" charset="0"/>
              </a:rPr>
              <a:t>Step 7: Determine Voter Eligibility and Voting Authorization</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2383002"/>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47758" y="3769309"/>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099734"/>
            <a:ext cx="48112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Make a final determination if voter is qualified and eligible to vote in the election</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734751"/>
            <a:ext cx="5487776"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Review the vote authorization document</a:t>
            </a:r>
          </a:p>
        </p:txBody>
      </p:sp>
    </p:spTree>
    <p:custDataLst>
      <p:tags r:id="rId1"/>
    </p:custDataLst>
    <p:extLst>
      <p:ext uri="{BB962C8B-B14F-4D97-AF65-F5344CB8AC3E}">
        <p14:creationId xmlns:p14="http://schemas.microsoft.com/office/powerpoint/2010/main" val="1755018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a:solidFill>
                  <a:srgbClr val="FFFFFF"/>
                </a:solidFill>
                <a:latin typeface="Century Gothic" panose="020B0502020202020204" pitchFamily="34" charset="0"/>
              </a:rPr>
              <a:t>Check-in Station | 14</a:t>
            </a:r>
          </a:p>
        </p:txBody>
      </p:sp>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4404099" y="641626"/>
            <a:ext cx="3657600" cy="800025"/>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kern="0">
                <a:solidFill>
                  <a:srgbClr val="FFFFFF"/>
                </a:solidFill>
                <a:latin typeface="Century Gothic" panose="020B0502020202020204" pitchFamily="34" charset="0"/>
              </a:rPr>
              <a:t>Make a final determination if voter is qualified and eligible to vote</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2763528" y="3834593"/>
            <a:ext cx="6778362" cy="156418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Once the vote authorization document is prepared or generated, the election official must review key elements on the form with the voter. The election official must point to the following on the form and prompt the voter to review the form:</a:t>
            </a:r>
          </a:p>
          <a:p>
            <a:pPr marL="285750" lvl="0" indent="-285750" eaLnBrk="0" fontAlgn="base" hangingPunct="0">
              <a:spcBef>
                <a:spcPct val="0"/>
              </a:spcBef>
              <a:spcAft>
                <a:spcPct val="0"/>
              </a:spcAft>
              <a:buFont typeface="Arial" panose="020B0604020202020204" pitchFamily="34" charset="0"/>
              <a:buChar char="•"/>
            </a:pPr>
            <a:r>
              <a:rPr lang="en-US" altLang="en-US" sz="1400">
                <a:solidFill>
                  <a:srgbClr val="233962"/>
                </a:solidFill>
                <a:latin typeface="Calibri" panose="020F0502020204030204" pitchFamily="34" charset="0"/>
              </a:rPr>
              <a:t>Name</a:t>
            </a:r>
          </a:p>
          <a:p>
            <a:pPr marL="285750" lvl="0" indent="-285750" eaLnBrk="0" fontAlgn="base" hangingPunct="0">
              <a:spcBef>
                <a:spcPct val="0"/>
              </a:spcBef>
              <a:spcAft>
                <a:spcPct val="0"/>
              </a:spcAft>
              <a:buFont typeface="Arial" panose="020B0604020202020204" pitchFamily="34" charset="0"/>
              <a:buChar char="•"/>
            </a:pPr>
            <a:r>
              <a:rPr lang="en-US" altLang="en-US" sz="1400">
                <a:solidFill>
                  <a:srgbClr val="233962"/>
                </a:solidFill>
                <a:latin typeface="Calibri" panose="020F0502020204030204" pitchFamily="34" charset="0"/>
              </a:rPr>
              <a:t>Address</a:t>
            </a:r>
          </a:p>
          <a:p>
            <a:pPr marL="285750" indent="-285750" eaLnBrk="0" fontAlgn="base" hangingPunct="0">
              <a:spcBef>
                <a:spcPct val="0"/>
              </a:spcBef>
              <a:spcAft>
                <a:spcPct val="0"/>
              </a:spcAft>
              <a:buFont typeface="Arial" panose="020B0604020202020204" pitchFamily="34" charset="0"/>
              <a:buChar char="•"/>
            </a:pPr>
            <a:r>
              <a:rPr lang="en-US" altLang="en-US" sz="1400">
                <a:solidFill>
                  <a:srgbClr val="233962"/>
                </a:solidFill>
                <a:latin typeface="Calibri" panose="020F0502020204030204" pitchFamily="34" charset="0"/>
              </a:rPr>
              <a:t>Party Affiliation (if voting in a partisan primary)</a:t>
            </a:r>
          </a:p>
          <a:p>
            <a:pPr marL="285750" lvl="0" indent="-285750" eaLnBrk="0" fontAlgn="base" hangingPunct="0">
              <a:spcBef>
                <a:spcPct val="0"/>
              </a:spcBef>
              <a:spcAft>
                <a:spcPct val="0"/>
              </a:spcAft>
              <a:buFont typeface="Arial" panose="020B0604020202020204" pitchFamily="34" charset="0"/>
              <a:buChar char="•"/>
            </a:pPr>
            <a:r>
              <a:rPr lang="en-US" altLang="en-US" sz="1400">
                <a:solidFill>
                  <a:srgbClr val="233962"/>
                </a:solidFill>
                <a:latin typeface="Calibri" panose="020F0502020204030204" pitchFamily="34" charset="0"/>
              </a:rPr>
              <a:t>Ballot Preference (if voting in a partisan primary)</a:t>
            </a:r>
          </a:p>
        </p:txBody>
      </p:sp>
      <p:grpSp>
        <p:nvGrpSpPr>
          <p:cNvPr id="21" name="Group 20">
            <a:extLst>
              <a:ext uri="{FF2B5EF4-FFF2-40B4-BE49-F238E27FC236}">
                <a16:creationId xmlns:a16="http://schemas.microsoft.com/office/drawing/2014/main" id="{C4FE29BC-CE80-471E-90A5-B988AD8A2BD0}"/>
              </a:ext>
            </a:extLst>
          </p:cNvPr>
          <p:cNvGrpSpPr/>
          <p:nvPr/>
        </p:nvGrpSpPr>
        <p:grpSpPr>
          <a:xfrm>
            <a:off x="3726169" y="852841"/>
            <a:ext cx="609562" cy="360916"/>
            <a:chOff x="3400376" y="1313364"/>
            <a:chExt cx="785731" cy="438003"/>
          </a:xfrm>
        </p:grpSpPr>
        <p:sp>
          <p:nvSpPr>
            <p:cNvPr id="22" name="Arrow: Chevron 21">
              <a:extLst>
                <a:ext uri="{FF2B5EF4-FFF2-40B4-BE49-F238E27FC236}">
                  <a16:creationId xmlns:a16="http://schemas.microsoft.com/office/drawing/2014/main" id="{AC05311D-050D-4317-87C8-C35CCE2C58A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18F7F081-AF92-4F6E-87C4-A3C7C8ECC8FA}"/>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60513" y="1709443"/>
            <a:ext cx="6706216" cy="99184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kern="0">
                <a:solidFill>
                  <a:srgbClr val="233962"/>
                </a:solidFill>
              </a:rPr>
              <a:t>If the election official determines that voter is qualified and eligible to vote:</a:t>
            </a:r>
          </a:p>
          <a:p>
            <a:pPr marL="342900" lvl="0" indent="-342900" eaLnBrk="0" fontAlgn="base" hangingPunct="0">
              <a:spcBef>
                <a:spcPct val="0"/>
              </a:spcBef>
              <a:spcAft>
                <a:spcPct val="0"/>
              </a:spcAft>
              <a:buFont typeface="+mj-lt"/>
              <a:buAutoNum type="arabicPeriod"/>
            </a:pPr>
            <a:r>
              <a:rPr lang="en-US" altLang="en-US" sz="1400" kern="0">
                <a:solidFill>
                  <a:srgbClr val="233962"/>
                </a:solidFill>
              </a:rPr>
              <a:t>State the voter’s name, residential address, and part (only for a primary) to confirm the voter is duly registered to vote.</a:t>
            </a:r>
          </a:p>
          <a:p>
            <a:pPr marL="342900" lvl="0" indent="-342900" eaLnBrk="0" fontAlgn="base" hangingPunct="0">
              <a:spcBef>
                <a:spcPct val="0"/>
              </a:spcBef>
              <a:spcAft>
                <a:spcPct val="0"/>
              </a:spcAft>
              <a:buFont typeface="+mj-lt"/>
              <a:buAutoNum type="arabicPeriod"/>
            </a:pPr>
            <a:r>
              <a:rPr lang="en-US" altLang="en-US" sz="1400" kern="0">
                <a:solidFill>
                  <a:srgbClr val="233962"/>
                </a:solidFill>
              </a:rPr>
              <a:t>Issue the voter a vote authorization document.</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6" name="Rectangle 61">
            <a:extLst>
              <a:ext uri="{FF2B5EF4-FFF2-40B4-BE49-F238E27FC236}">
                <a16:creationId xmlns:a16="http://schemas.microsoft.com/office/drawing/2014/main" id="{A2FB376A-30F5-47FA-9DE0-846846C11353}"/>
              </a:ext>
            </a:extLst>
          </p:cNvPr>
          <p:cNvSpPr>
            <a:spLocks noChangeArrowheads="1"/>
          </p:cNvSpPr>
          <p:nvPr/>
        </p:nvSpPr>
        <p:spPr bwMode="auto">
          <a:xfrm>
            <a:off x="4404099" y="3012425"/>
            <a:ext cx="3657600" cy="57119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kern="0">
                <a:solidFill>
                  <a:srgbClr val="FFFFFF"/>
                </a:solidFill>
                <a:latin typeface="Century Gothic" panose="020B0502020202020204" pitchFamily="34" charset="0"/>
              </a:rPr>
              <a:t>Review the vote authorization document</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grpSp>
        <p:nvGrpSpPr>
          <p:cNvPr id="25" name="Group 24">
            <a:extLst>
              <a:ext uri="{FF2B5EF4-FFF2-40B4-BE49-F238E27FC236}">
                <a16:creationId xmlns:a16="http://schemas.microsoft.com/office/drawing/2014/main" id="{2C81A47F-C39D-40E6-A5C1-6483D91895C9}"/>
              </a:ext>
            </a:extLst>
          </p:cNvPr>
          <p:cNvGrpSpPr/>
          <p:nvPr/>
        </p:nvGrpSpPr>
        <p:grpSpPr>
          <a:xfrm>
            <a:off x="3723706" y="3150169"/>
            <a:ext cx="609562" cy="360916"/>
            <a:chOff x="3400376" y="1313364"/>
            <a:chExt cx="785731" cy="438003"/>
          </a:xfrm>
        </p:grpSpPr>
        <p:sp>
          <p:nvSpPr>
            <p:cNvPr id="26" name="Arrow: Chevron 25">
              <a:extLst>
                <a:ext uri="{FF2B5EF4-FFF2-40B4-BE49-F238E27FC236}">
                  <a16:creationId xmlns:a16="http://schemas.microsoft.com/office/drawing/2014/main" id="{D5B7DB8E-3FC0-4FBF-8EA3-5A76E4F551E9}"/>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22E133A2-F5D1-4A6C-92C0-51EBD2589703}"/>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5E06D638-3390-4928-A11C-93C515398BC9}"/>
              </a:ext>
            </a:extLst>
          </p:cNvPr>
          <p:cNvSpPr txBox="1"/>
          <p:nvPr/>
        </p:nvSpPr>
        <p:spPr>
          <a:xfrm>
            <a:off x="2682773" y="5839944"/>
            <a:ext cx="4556540"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6: Determination of Voter Eligibility and Voting Authorization</a:t>
            </a:r>
          </a:p>
        </p:txBody>
      </p:sp>
    </p:spTree>
    <p:custDataLst>
      <p:tags r:id="rId1"/>
    </p:custDataLst>
    <p:extLst>
      <p:ext uri="{BB962C8B-B14F-4D97-AF65-F5344CB8AC3E}">
        <p14:creationId xmlns:p14="http://schemas.microsoft.com/office/powerpoint/2010/main" val="13980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a:solidFill>
                  <a:srgbClr val="FFFFFF"/>
                </a:solidFill>
                <a:latin typeface="Century Gothic" panose="020B0502020202020204" pitchFamily="34" charset="0"/>
              </a:rPr>
              <a:t>Check-in Station | 15 </a:t>
            </a: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2658621" y="4128696"/>
            <a:ext cx="6825604" cy="75816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After the voter has reviewed that each element of the form is correct, the voter must be instructed to sign the form. The election official will initial or sign the vote authorizing document. The voter should then be directed to take the form to the Ballot Station.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067026" y="5130067"/>
            <a:ext cx="6417199"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If a voter decides to leave the polling location without voting, notify the chief judge, complete an incident report, and follow the supply return procedures for your county.</a:t>
            </a:r>
          </a:p>
        </p:txBody>
      </p:sp>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8621" y="5130067"/>
            <a:ext cx="387841" cy="387841"/>
          </a:xfrm>
          <a:prstGeom prst="rect">
            <a:avLst/>
          </a:prstGeom>
        </p:spPr>
      </p:pic>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78009" y="1046871"/>
            <a:ext cx="6706216" cy="270547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r>
              <a:rPr lang="en-US" sz="1400">
                <a:solidFill>
                  <a:srgbClr val="233962"/>
                </a:solidFill>
              </a:rPr>
              <a:t>The election official must also review the voting eligibility statements with the voter. By signing the form, the voter certifies they: </a:t>
            </a:r>
          </a:p>
          <a:p>
            <a:pPr marL="285750" indent="-285750">
              <a:buFont typeface="Arial" panose="020B0604020202020204" pitchFamily="34" charset="0"/>
              <a:buChar char="•"/>
            </a:pPr>
            <a:r>
              <a:rPr lang="en-US" sz="1400">
                <a:solidFill>
                  <a:srgbClr val="233962"/>
                </a:solidFill>
              </a:rPr>
              <a:t>Are registered to vote in the county and shall have resided at the address on the form for 30 days immediately prior to the election</a:t>
            </a:r>
          </a:p>
          <a:p>
            <a:pPr marL="285750" indent="-285750">
              <a:buFont typeface="Arial" panose="020B0604020202020204" pitchFamily="34" charset="0"/>
              <a:buChar char="•"/>
            </a:pPr>
            <a:r>
              <a:rPr lang="en-US" sz="1400">
                <a:solidFill>
                  <a:srgbClr val="233962"/>
                </a:solidFill>
              </a:rPr>
              <a:t>Are a U.S. citizen</a:t>
            </a:r>
          </a:p>
          <a:p>
            <a:pPr marL="285750" indent="-285750">
              <a:buFont typeface="Arial" panose="020B0604020202020204" pitchFamily="34" charset="0"/>
              <a:buChar char="•"/>
            </a:pPr>
            <a:r>
              <a:rPr lang="en-US" sz="1400">
                <a:solidFill>
                  <a:srgbClr val="233962"/>
                </a:solidFill>
              </a:rPr>
              <a:t>Are at least 18 years of age, or will be by the date of the primary</a:t>
            </a:r>
          </a:p>
          <a:p>
            <a:pPr marL="285750" indent="-285750">
              <a:buFont typeface="Arial" panose="020B0604020202020204" pitchFamily="34" charset="0"/>
              <a:buChar char="•"/>
            </a:pPr>
            <a:r>
              <a:rPr lang="en-US" sz="1400">
                <a:solidFill>
                  <a:srgbClr val="233962"/>
                </a:solidFill>
              </a:rPr>
              <a:t>(For a partisan primary election only) are registered with the party noted on the form, or if they are unaffiliated that they will receive the noted ballot style</a:t>
            </a:r>
          </a:p>
          <a:p>
            <a:pPr marL="285750" indent="-285750">
              <a:buFont typeface="Arial" panose="020B0604020202020204" pitchFamily="34" charset="0"/>
              <a:buChar char="•"/>
            </a:pPr>
            <a:r>
              <a:rPr lang="en-US" sz="1400">
                <a:solidFill>
                  <a:srgbClr val="233962"/>
                </a:solidFill>
              </a:rPr>
              <a:t>Understand that it is a felony to vote more than one time in an election</a:t>
            </a:r>
          </a:p>
          <a:p>
            <a:pPr marL="285750" indent="-285750">
              <a:buFont typeface="Arial" panose="020B0604020202020204" pitchFamily="34" charset="0"/>
              <a:buChar char="•"/>
            </a:pPr>
            <a:r>
              <a:rPr lang="en-US" sz="1400">
                <a:solidFill>
                  <a:srgbClr val="233962"/>
                </a:solidFill>
              </a:rPr>
              <a:t>Have not been convicted of a felony, or if so, they have completed their sentence, including any probation, post-release supervision,  or parole</a:t>
            </a:r>
          </a:p>
          <a:p>
            <a:pPr marL="285750" indent="-285750">
              <a:buFont typeface="Arial" panose="020B0604020202020204" pitchFamily="34" charset="0"/>
              <a:buChar char="•"/>
            </a:pPr>
            <a:endParaRPr lang="en-US" sz="1400">
              <a:solidFill>
                <a:srgbClr val="233962"/>
              </a:solidFill>
            </a:endParaRPr>
          </a:p>
          <a:p>
            <a:pPr marL="285750" indent="-285750">
              <a:buFont typeface="Arial" panose="020B0604020202020204" pitchFamily="34" charset="0"/>
              <a:buChar char="•"/>
            </a:pPr>
            <a:endParaRPr lang="en-US" sz="1400">
              <a:solidFill>
                <a:srgbClr val="233962"/>
              </a:solidFill>
            </a:endParaRPr>
          </a:p>
        </p:txBody>
      </p:sp>
      <p:sp>
        <p:nvSpPr>
          <p:cNvPr id="14" name="TextBox 13">
            <a:extLst>
              <a:ext uri="{FF2B5EF4-FFF2-40B4-BE49-F238E27FC236}">
                <a16:creationId xmlns:a16="http://schemas.microsoft.com/office/drawing/2014/main" id="{84F428D7-6B91-486A-BE56-8A1FCE553A4C}"/>
              </a:ext>
            </a:extLst>
          </p:cNvPr>
          <p:cNvSpPr txBox="1"/>
          <p:nvPr/>
        </p:nvSpPr>
        <p:spPr>
          <a:xfrm>
            <a:off x="2682773" y="5839944"/>
            <a:ext cx="4556540"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6: Determination of Voter Eligibility and Voting Authorization</a:t>
            </a:r>
          </a:p>
        </p:txBody>
      </p:sp>
    </p:spTree>
    <p:custDataLst>
      <p:tags r:id="rId1"/>
    </p:custDataLst>
    <p:extLst>
      <p:ext uri="{BB962C8B-B14F-4D97-AF65-F5344CB8AC3E}">
        <p14:creationId xmlns:p14="http://schemas.microsoft.com/office/powerpoint/2010/main" val="256448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art&#10;&#10;Description automatically generated">
            <a:extLst>
              <a:ext uri="{FF2B5EF4-FFF2-40B4-BE49-F238E27FC236}">
                <a16:creationId xmlns:a16="http://schemas.microsoft.com/office/drawing/2014/main" id="{ADFCDB15-7CA7-3AFC-4E6F-62B910388E8D}"/>
              </a:ext>
            </a:extLst>
          </p:cNvPr>
          <p:cNvPicPr>
            <a:picLocks noChangeAspect="1"/>
          </p:cNvPicPr>
          <p:nvPr/>
        </p:nvPicPr>
        <p:blipFill>
          <a:blip r:embed="rId2"/>
          <a:stretch>
            <a:fillRect/>
          </a:stretch>
        </p:blipFill>
        <p:spPr>
          <a:xfrm>
            <a:off x="3846512" y="739457"/>
            <a:ext cx="4498975" cy="5379085"/>
          </a:xfrm>
          <a:prstGeom prst="rect">
            <a:avLst/>
          </a:prstGeom>
        </p:spPr>
      </p:pic>
    </p:spTree>
    <p:extLst>
      <p:ext uri="{BB962C8B-B14F-4D97-AF65-F5344CB8AC3E}">
        <p14:creationId xmlns:p14="http://schemas.microsoft.com/office/powerpoint/2010/main" val="105450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13BED28-20D0-455A-834F-E2A1E7D41426}"/>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321D3337-39AE-4136-B8B7-0A143C6DE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BB4D42F7-3567-4832-9A81-24AD84001EBD}"/>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 Check-in Station Steps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7">
            <a:extLst>
              <a:ext uri="{FF2B5EF4-FFF2-40B4-BE49-F238E27FC236}">
                <a16:creationId xmlns:a16="http://schemas.microsoft.com/office/drawing/2014/main" id="{D7091E23-13E0-42E3-8727-804FE0F41C9F}"/>
              </a:ext>
            </a:extLst>
          </p:cNvPr>
          <p:cNvSpPr txBox="1">
            <a:spLocks noChangeArrowheads="1"/>
          </p:cNvSpPr>
          <p:nvPr/>
        </p:nvSpPr>
        <p:spPr bwMode="auto">
          <a:xfrm>
            <a:off x="3527965" y="441975"/>
            <a:ext cx="5682270" cy="45301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233962"/>
                </a:solidFill>
                <a:effectLst/>
                <a:uLnTx/>
                <a:uFillTx/>
                <a:latin typeface="Century Gothic" panose="020B0502020202020204" pitchFamily="34" charset="0"/>
              </a:rPr>
              <a:t>Check-in Procedures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7" name="Rectangle 6">
            <a:extLst>
              <a:ext uri="{FF2B5EF4-FFF2-40B4-BE49-F238E27FC236}">
                <a16:creationId xmlns:a16="http://schemas.microsoft.com/office/drawing/2014/main" id="{02AD8F16-9AA3-48E1-9BD4-8E1E1C80C743}"/>
              </a:ext>
            </a:extLst>
          </p:cNvPr>
          <p:cNvSpPr>
            <a:spLocks noChangeArrowheads="1"/>
          </p:cNvSpPr>
          <p:nvPr/>
        </p:nvSpPr>
        <p:spPr bwMode="auto">
          <a:xfrm>
            <a:off x="3375565" y="1257424"/>
            <a:ext cx="5706465" cy="38439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38" name="Group 8">
            <a:extLst>
              <a:ext uri="{FF2B5EF4-FFF2-40B4-BE49-F238E27FC236}">
                <a16:creationId xmlns:a16="http://schemas.microsoft.com/office/drawing/2014/main" id="{EB988D06-8B56-4447-9FDD-465F9FD46F99}"/>
              </a:ext>
            </a:extLst>
          </p:cNvPr>
          <p:cNvGrpSpPr>
            <a:grpSpLocks/>
          </p:cNvGrpSpPr>
          <p:nvPr/>
        </p:nvGrpSpPr>
        <p:grpSpPr bwMode="auto">
          <a:xfrm>
            <a:off x="2956599" y="1248567"/>
            <a:ext cx="317338" cy="381516"/>
            <a:chOff x="106923775" y="107998526"/>
            <a:chExt cx="340775" cy="381507"/>
          </a:xfrm>
        </p:grpSpPr>
        <p:sp>
          <p:nvSpPr>
            <p:cNvPr id="39" name="AutoShape 9">
              <a:extLst>
                <a:ext uri="{FF2B5EF4-FFF2-40B4-BE49-F238E27FC236}">
                  <a16:creationId xmlns:a16="http://schemas.microsoft.com/office/drawing/2014/main" id="{DF6CE867-FB7E-47B0-851B-F4CF9E6FE204}"/>
                </a:ext>
              </a:extLst>
            </p:cNvPr>
            <p:cNvSpPr>
              <a:spLocks noChangeAspect="1" noChangeArrowheads="1"/>
            </p:cNvSpPr>
            <p:nvPr/>
          </p:nvSpPr>
          <p:spPr bwMode="auto">
            <a:xfrm>
              <a:off x="106923775" y="108026822"/>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Text Box 10">
              <a:extLst>
                <a:ext uri="{FF2B5EF4-FFF2-40B4-BE49-F238E27FC236}">
                  <a16:creationId xmlns:a16="http://schemas.microsoft.com/office/drawing/2014/main" id="{AA5851FA-814F-426C-9BA0-5590A9FF2CAA}"/>
                </a:ext>
              </a:extLst>
            </p:cNvPr>
            <p:cNvSpPr txBox="1">
              <a:spLocks noChangeAspect="1" noChangeArrowheads="1"/>
            </p:cNvSpPr>
            <p:nvPr/>
          </p:nvSpPr>
          <p:spPr bwMode="auto">
            <a:xfrm>
              <a:off x="106982498" y="107998526"/>
              <a:ext cx="232481" cy="34529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1</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33" name="Rectangle 11">
            <a:extLst>
              <a:ext uri="{FF2B5EF4-FFF2-40B4-BE49-F238E27FC236}">
                <a16:creationId xmlns:a16="http://schemas.microsoft.com/office/drawing/2014/main" id="{7012430B-5055-4BC5-A522-7D5709CEA636}"/>
              </a:ext>
            </a:extLst>
          </p:cNvPr>
          <p:cNvSpPr>
            <a:spLocks noChangeArrowheads="1"/>
          </p:cNvSpPr>
          <p:nvPr/>
        </p:nvSpPr>
        <p:spPr bwMode="auto">
          <a:xfrm>
            <a:off x="3375565" y="1825622"/>
            <a:ext cx="5706465" cy="335521"/>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0">
                <a:solidFill>
                  <a:srgbClr val="FFFFFF"/>
                </a:solidFill>
              </a:rPr>
              <a:t>Initial Photo ID Review </a:t>
            </a:r>
            <a:endParaRPr kumimoji="0" lang="en-US" altLang="en-US" sz="2400" b="0" i="0" u="none" strike="noStrike" kern="0" cap="none" spc="0" normalizeH="0" baseline="0" noProof="0">
              <a:ln>
                <a:noFill/>
              </a:ln>
              <a:solidFill>
                <a:prstClr val="black"/>
              </a:solidFill>
              <a:effectLst/>
              <a:uLnTx/>
              <a:uFillTx/>
            </a:endParaRPr>
          </a:p>
        </p:txBody>
      </p:sp>
      <p:grpSp>
        <p:nvGrpSpPr>
          <p:cNvPr id="34" name="Group 21">
            <a:extLst>
              <a:ext uri="{FF2B5EF4-FFF2-40B4-BE49-F238E27FC236}">
                <a16:creationId xmlns:a16="http://schemas.microsoft.com/office/drawing/2014/main" id="{603CDEEF-DF15-4E6A-A35C-8FB43DECE7A3}"/>
              </a:ext>
            </a:extLst>
          </p:cNvPr>
          <p:cNvGrpSpPr>
            <a:grpSpLocks/>
          </p:cNvGrpSpPr>
          <p:nvPr/>
        </p:nvGrpSpPr>
        <p:grpSpPr bwMode="auto">
          <a:xfrm>
            <a:off x="2964642" y="1797505"/>
            <a:ext cx="317338" cy="386777"/>
            <a:chOff x="106936877" y="108388434"/>
            <a:chExt cx="340775" cy="386767"/>
          </a:xfrm>
        </p:grpSpPr>
        <p:sp>
          <p:nvSpPr>
            <p:cNvPr id="35" name="AutoShape 22">
              <a:extLst>
                <a:ext uri="{FF2B5EF4-FFF2-40B4-BE49-F238E27FC236}">
                  <a16:creationId xmlns:a16="http://schemas.microsoft.com/office/drawing/2014/main" id="{773D41E8-65D8-4402-AB8C-3A34B2A3A9C5}"/>
                </a:ext>
              </a:extLst>
            </p:cNvPr>
            <p:cNvSpPr>
              <a:spLocks noChangeAspect="1" noChangeArrowheads="1"/>
            </p:cNvSpPr>
            <p:nvPr/>
          </p:nvSpPr>
          <p:spPr bwMode="auto">
            <a:xfrm>
              <a:off x="106936877" y="108421990"/>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6" name="Text Box 23">
              <a:extLst>
                <a:ext uri="{FF2B5EF4-FFF2-40B4-BE49-F238E27FC236}">
                  <a16:creationId xmlns:a16="http://schemas.microsoft.com/office/drawing/2014/main" id="{BC70E9E0-657B-42B6-B4DB-8D27235CE803}"/>
                </a:ext>
              </a:extLst>
            </p:cNvPr>
            <p:cNvSpPr txBox="1">
              <a:spLocks noChangeAspect="1" noChangeArrowheads="1"/>
            </p:cNvSpPr>
            <p:nvPr/>
          </p:nvSpPr>
          <p:spPr bwMode="auto">
            <a:xfrm>
              <a:off x="106995600" y="108388434"/>
              <a:ext cx="232481" cy="35321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2</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9" name="Rectangle 12">
            <a:extLst>
              <a:ext uri="{FF2B5EF4-FFF2-40B4-BE49-F238E27FC236}">
                <a16:creationId xmlns:a16="http://schemas.microsoft.com/office/drawing/2014/main" id="{B3647394-7353-4991-BACE-7E206C071F41}"/>
              </a:ext>
            </a:extLst>
          </p:cNvPr>
          <p:cNvSpPr>
            <a:spLocks noChangeArrowheads="1"/>
          </p:cNvSpPr>
          <p:nvPr/>
        </p:nvSpPr>
        <p:spPr bwMode="auto">
          <a:xfrm>
            <a:off x="3382193" y="2381371"/>
            <a:ext cx="5706465" cy="384391"/>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0">
                <a:solidFill>
                  <a:srgbClr val="FFFFFF"/>
                </a:solidFill>
              </a:rPr>
              <a:t>Examination of Photo and Name on Photo ID</a:t>
            </a:r>
            <a:endParaRPr kumimoji="0" lang="en-US" altLang="en-US" sz="2400" b="0" i="0" u="none" strike="noStrike" kern="0" cap="none" spc="0" normalizeH="0" baseline="0" noProof="0">
              <a:ln>
                <a:noFill/>
              </a:ln>
              <a:solidFill>
                <a:prstClr val="black"/>
              </a:solidFill>
              <a:effectLst/>
              <a:uLnTx/>
              <a:uFillTx/>
            </a:endParaRPr>
          </a:p>
        </p:txBody>
      </p:sp>
      <p:grpSp>
        <p:nvGrpSpPr>
          <p:cNvPr id="30" name="Group 25">
            <a:extLst>
              <a:ext uri="{FF2B5EF4-FFF2-40B4-BE49-F238E27FC236}">
                <a16:creationId xmlns:a16="http://schemas.microsoft.com/office/drawing/2014/main" id="{616099D8-4CDF-4488-A79D-F88D76A244BB}"/>
              </a:ext>
            </a:extLst>
          </p:cNvPr>
          <p:cNvGrpSpPr>
            <a:grpSpLocks/>
          </p:cNvGrpSpPr>
          <p:nvPr/>
        </p:nvGrpSpPr>
        <p:grpSpPr bwMode="auto">
          <a:xfrm>
            <a:off x="2963227" y="2364419"/>
            <a:ext cx="317338" cy="369998"/>
            <a:chOff x="106923775" y="108800379"/>
            <a:chExt cx="340775" cy="369989"/>
          </a:xfrm>
        </p:grpSpPr>
        <p:sp>
          <p:nvSpPr>
            <p:cNvPr id="31" name="AutoShape 26">
              <a:extLst>
                <a:ext uri="{FF2B5EF4-FFF2-40B4-BE49-F238E27FC236}">
                  <a16:creationId xmlns:a16="http://schemas.microsoft.com/office/drawing/2014/main" id="{8731FD38-B6A5-47A6-A604-862FC0E4E033}"/>
                </a:ext>
              </a:extLst>
            </p:cNvPr>
            <p:cNvSpPr>
              <a:spLocks noChangeAspect="1" noChangeArrowheads="1"/>
            </p:cNvSpPr>
            <p:nvPr/>
          </p:nvSpPr>
          <p:spPr bwMode="auto">
            <a:xfrm>
              <a:off x="106923775" y="108817157"/>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Text Box 27">
              <a:extLst>
                <a:ext uri="{FF2B5EF4-FFF2-40B4-BE49-F238E27FC236}">
                  <a16:creationId xmlns:a16="http://schemas.microsoft.com/office/drawing/2014/main" id="{E0AF89D9-9E4A-4816-923A-42DF883E6A4D}"/>
                </a:ext>
              </a:extLst>
            </p:cNvPr>
            <p:cNvSpPr txBox="1">
              <a:spLocks noChangeAspect="1" noChangeArrowheads="1"/>
            </p:cNvSpPr>
            <p:nvPr/>
          </p:nvSpPr>
          <p:spPr bwMode="auto">
            <a:xfrm>
              <a:off x="106982498" y="108800379"/>
              <a:ext cx="245119" cy="32682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3</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5" name="Rectangle 13">
            <a:extLst>
              <a:ext uri="{FF2B5EF4-FFF2-40B4-BE49-F238E27FC236}">
                <a16:creationId xmlns:a16="http://schemas.microsoft.com/office/drawing/2014/main" id="{555212AD-A98A-4F8E-81C1-9F7A130D4382}"/>
              </a:ext>
            </a:extLst>
          </p:cNvPr>
          <p:cNvSpPr>
            <a:spLocks noChangeArrowheads="1"/>
          </p:cNvSpPr>
          <p:nvPr/>
        </p:nvSpPr>
        <p:spPr bwMode="auto">
          <a:xfrm>
            <a:off x="3382193" y="2957278"/>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Voter Status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26" name="Group 28">
            <a:extLst>
              <a:ext uri="{FF2B5EF4-FFF2-40B4-BE49-F238E27FC236}">
                <a16:creationId xmlns:a16="http://schemas.microsoft.com/office/drawing/2014/main" id="{EA645D40-D3DA-470C-9E43-CD46EEE89FC3}"/>
              </a:ext>
            </a:extLst>
          </p:cNvPr>
          <p:cNvGrpSpPr>
            <a:grpSpLocks/>
          </p:cNvGrpSpPr>
          <p:nvPr/>
        </p:nvGrpSpPr>
        <p:grpSpPr bwMode="auto">
          <a:xfrm>
            <a:off x="2963227" y="2951492"/>
            <a:ext cx="317338" cy="384590"/>
            <a:chOff x="106936877" y="109184685"/>
            <a:chExt cx="340775" cy="384581"/>
          </a:xfrm>
        </p:grpSpPr>
        <p:sp>
          <p:nvSpPr>
            <p:cNvPr id="27" name="AutoShape 29">
              <a:extLst>
                <a:ext uri="{FF2B5EF4-FFF2-40B4-BE49-F238E27FC236}">
                  <a16:creationId xmlns:a16="http://schemas.microsoft.com/office/drawing/2014/main" id="{B41B5248-8907-45F8-9251-584679BA356F}"/>
                </a:ext>
              </a:extLst>
            </p:cNvPr>
            <p:cNvSpPr>
              <a:spLocks noChangeAspect="1" noChangeArrowheads="1"/>
            </p:cNvSpPr>
            <p:nvPr/>
          </p:nvSpPr>
          <p:spPr bwMode="auto">
            <a:xfrm>
              <a:off x="106936877" y="109212324"/>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Text Box 30">
              <a:extLst>
                <a:ext uri="{FF2B5EF4-FFF2-40B4-BE49-F238E27FC236}">
                  <a16:creationId xmlns:a16="http://schemas.microsoft.com/office/drawing/2014/main" id="{87196E3E-CDBE-42E5-9276-824D96DC2039}"/>
                </a:ext>
              </a:extLst>
            </p:cNvPr>
            <p:cNvSpPr txBox="1">
              <a:spLocks noChangeAspect="1" noChangeArrowheads="1"/>
            </p:cNvSpPr>
            <p:nvPr/>
          </p:nvSpPr>
          <p:spPr bwMode="auto">
            <a:xfrm>
              <a:off x="106982498" y="109184685"/>
              <a:ext cx="228914" cy="38458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4</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1" name="Rectangle 24">
            <a:extLst>
              <a:ext uri="{FF2B5EF4-FFF2-40B4-BE49-F238E27FC236}">
                <a16:creationId xmlns:a16="http://schemas.microsoft.com/office/drawing/2014/main" id="{38690D3C-4261-4152-9506-8CE0FDE29B60}"/>
              </a:ext>
            </a:extLst>
          </p:cNvPr>
          <p:cNvSpPr>
            <a:spLocks noChangeArrowheads="1"/>
          </p:cNvSpPr>
          <p:nvPr/>
        </p:nvSpPr>
        <p:spPr bwMode="auto">
          <a:xfrm>
            <a:off x="3375565" y="3882790"/>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kumimoji="0" lang="en-US" altLang="en-US" sz="1600" b="0" i="0" u="none" strike="noStrike" kern="0" cap="none" spc="0" normalizeH="0" baseline="0" noProof="0" dirty="0">
                <a:ln>
                  <a:noFill/>
                </a:ln>
                <a:solidFill>
                  <a:srgbClr val="FFFFFF"/>
                </a:solidFill>
                <a:effectLst/>
                <a:uLnTx/>
                <a:uFillTx/>
              </a:rPr>
              <a:t>Party Affiliation </a:t>
            </a:r>
            <a:r>
              <a:rPr lang="en-US" altLang="en-US" sz="1600" kern="0" dirty="0">
                <a:solidFill>
                  <a:srgbClr val="FFFFFF"/>
                </a:solidFill>
              </a:rPr>
              <a:t>Review-In Partisan Primaries Only</a:t>
            </a: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ndParaRPr>
          </a:p>
        </p:txBody>
      </p:sp>
      <p:grpSp>
        <p:nvGrpSpPr>
          <p:cNvPr id="22" name="Group 31">
            <a:extLst>
              <a:ext uri="{FF2B5EF4-FFF2-40B4-BE49-F238E27FC236}">
                <a16:creationId xmlns:a16="http://schemas.microsoft.com/office/drawing/2014/main" id="{E88AF460-9E76-4044-AA42-F3D91247A790}"/>
              </a:ext>
            </a:extLst>
          </p:cNvPr>
          <p:cNvGrpSpPr>
            <a:grpSpLocks/>
          </p:cNvGrpSpPr>
          <p:nvPr/>
        </p:nvGrpSpPr>
        <p:grpSpPr bwMode="auto">
          <a:xfrm>
            <a:off x="2952565" y="3887804"/>
            <a:ext cx="317338" cy="385554"/>
            <a:chOff x="106923775" y="109586027"/>
            <a:chExt cx="340775" cy="385545"/>
          </a:xfrm>
        </p:grpSpPr>
        <p:sp>
          <p:nvSpPr>
            <p:cNvPr id="23" name="AutoShape 32">
              <a:extLst>
                <a:ext uri="{FF2B5EF4-FFF2-40B4-BE49-F238E27FC236}">
                  <a16:creationId xmlns:a16="http://schemas.microsoft.com/office/drawing/2014/main" id="{2BAEDF88-C4BD-4A26-A6A1-C348996228E1}"/>
                </a:ext>
              </a:extLst>
            </p:cNvPr>
            <p:cNvSpPr>
              <a:spLocks noChangeAspect="1" noChangeArrowheads="1"/>
            </p:cNvSpPr>
            <p:nvPr/>
          </p:nvSpPr>
          <p:spPr bwMode="auto">
            <a:xfrm>
              <a:off x="106923775" y="109607491"/>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 name="Text Box 33">
              <a:extLst>
                <a:ext uri="{FF2B5EF4-FFF2-40B4-BE49-F238E27FC236}">
                  <a16:creationId xmlns:a16="http://schemas.microsoft.com/office/drawing/2014/main" id="{D9A1BFF9-A2E9-49B8-A367-9C8A1A4F6CEF}"/>
                </a:ext>
              </a:extLst>
            </p:cNvPr>
            <p:cNvSpPr txBox="1">
              <a:spLocks noChangeAspect="1" noChangeArrowheads="1"/>
            </p:cNvSpPr>
            <p:nvPr/>
          </p:nvSpPr>
          <p:spPr bwMode="auto">
            <a:xfrm>
              <a:off x="106982498" y="109586027"/>
              <a:ext cx="222191" cy="38554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2000" b="1" kern="0">
                  <a:solidFill>
                    <a:srgbClr val="A0191D"/>
                  </a:solidFill>
                  <a:latin typeface="Century Gothic" panose="020B0502020202020204" pitchFamily="34" charset="0"/>
                </a:rPr>
                <a:t>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17" name="Rectangle 14">
            <a:extLst>
              <a:ext uri="{FF2B5EF4-FFF2-40B4-BE49-F238E27FC236}">
                <a16:creationId xmlns:a16="http://schemas.microsoft.com/office/drawing/2014/main" id="{A646FDAC-C6EE-4B6E-822C-C0F927FBE653}"/>
              </a:ext>
            </a:extLst>
          </p:cNvPr>
          <p:cNvSpPr>
            <a:spLocks noChangeArrowheads="1"/>
          </p:cNvSpPr>
          <p:nvPr/>
        </p:nvSpPr>
        <p:spPr bwMode="auto">
          <a:xfrm>
            <a:off x="3363603" y="4323988"/>
            <a:ext cx="5706465" cy="398628"/>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defRPr/>
            </a:pPr>
            <a:r>
              <a:rPr lang="en-US" altLang="en-US" sz="1600" kern="0">
                <a:solidFill>
                  <a:srgbClr val="FFFFFF"/>
                </a:solidFill>
              </a:rPr>
              <a:t>Determination of Eligibility and Voting Authorization</a:t>
            </a:r>
            <a:endParaRPr lang="en-US" altLang="en-US" sz="2400" kern="0">
              <a:solidFill>
                <a:prstClr val="black"/>
              </a:solidFill>
              <a:latin typeface="Arial" panose="020B0604020202020204" pitchFamily="34" charset="0"/>
            </a:endParaRPr>
          </a:p>
        </p:txBody>
      </p:sp>
      <p:grpSp>
        <p:nvGrpSpPr>
          <p:cNvPr id="18" name="Group 34">
            <a:extLst>
              <a:ext uri="{FF2B5EF4-FFF2-40B4-BE49-F238E27FC236}">
                <a16:creationId xmlns:a16="http://schemas.microsoft.com/office/drawing/2014/main" id="{62157454-E09A-4110-8314-CE622D8C5F03}"/>
              </a:ext>
            </a:extLst>
          </p:cNvPr>
          <p:cNvGrpSpPr>
            <a:grpSpLocks/>
          </p:cNvGrpSpPr>
          <p:nvPr/>
        </p:nvGrpSpPr>
        <p:grpSpPr bwMode="auto">
          <a:xfrm>
            <a:off x="2943940" y="4370394"/>
            <a:ext cx="317338" cy="361621"/>
            <a:chOff x="106936877" y="109994258"/>
            <a:chExt cx="340775" cy="361611"/>
          </a:xfrm>
        </p:grpSpPr>
        <p:sp>
          <p:nvSpPr>
            <p:cNvPr id="19" name="AutoShape 35">
              <a:extLst>
                <a:ext uri="{FF2B5EF4-FFF2-40B4-BE49-F238E27FC236}">
                  <a16:creationId xmlns:a16="http://schemas.microsoft.com/office/drawing/2014/main" id="{B58B4BC9-8780-4FCD-B034-88064E9D11B8}"/>
                </a:ext>
              </a:extLst>
            </p:cNvPr>
            <p:cNvSpPr>
              <a:spLocks noChangeAspect="1" noChangeArrowheads="1"/>
            </p:cNvSpPr>
            <p:nvPr/>
          </p:nvSpPr>
          <p:spPr bwMode="auto">
            <a:xfrm>
              <a:off x="106936877" y="110002658"/>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 name="Text Box 36">
              <a:extLst>
                <a:ext uri="{FF2B5EF4-FFF2-40B4-BE49-F238E27FC236}">
                  <a16:creationId xmlns:a16="http://schemas.microsoft.com/office/drawing/2014/main" id="{498C04C5-2FBF-4B71-BC5B-95A0D72D1EEB}"/>
                </a:ext>
              </a:extLst>
            </p:cNvPr>
            <p:cNvSpPr txBox="1">
              <a:spLocks noChangeAspect="1" noChangeArrowheads="1"/>
            </p:cNvSpPr>
            <p:nvPr/>
          </p:nvSpPr>
          <p:spPr bwMode="auto">
            <a:xfrm>
              <a:off x="106989465" y="109994258"/>
              <a:ext cx="267918" cy="34930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2000" b="1" kern="0">
                  <a:solidFill>
                    <a:srgbClr val="A0191D"/>
                  </a:solidFill>
                  <a:latin typeface="Century Gothic" panose="020B0502020202020204" pitchFamily="34" charset="0"/>
                </a:rPr>
                <a:t>7</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 name="Rectangle 24">
            <a:extLst>
              <a:ext uri="{FF2B5EF4-FFF2-40B4-BE49-F238E27FC236}">
                <a16:creationId xmlns:a16="http://schemas.microsoft.com/office/drawing/2014/main" id="{01D507FE-F9A9-B8E4-35D1-4B9588FFA036}"/>
              </a:ext>
            </a:extLst>
          </p:cNvPr>
          <p:cNvSpPr>
            <a:spLocks noChangeArrowheads="1"/>
          </p:cNvSpPr>
          <p:nvPr/>
        </p:nvSpPr>
        <p:spPr bwMode="auto">
          <a:xfrm>
            <a:off x="3403428" y="3430179"/>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600" kern="0">
                <a:solidFill>
                  <a:srgbClr val="FFFFFF"/>
                </a:solidFill>
              </a:rPr>
              <a:t>Address Review </a:t>
            </a:r>
            <a:endParaRPr kumimoji="0" lang="en-US" altLang="en-US" sz="2400" b="0" i="0" u="none" strike="noStrike" kern="0" cap="none" spc="0" normalizeH="0" baseline="0" noProof="0">
              <a:ln>
                <a:noFill/>
              </a:ln>
              <a:solidFill>
                <a:prstClr val="black"/>
              </a:solidFill>
              <a:effectLst/>
              <a:uLnTx/>
              <a:uFillTx/>
            </a:endParaRPr>
          </a:p>
        </p:txBody>
      </p:sp>
      <p:grpSp>
        <p:nvGrpSpPr>
          <p:cNvPr id="7" name="Group 31">
            <a:extLst>
              <a:ext uri="{FF2B5EF4-FFF2-40B4-BE49-F238E27FC236}">
                <a16:creationId xmlns:a16="http://schemas.microsoft.com/office/drawing/2014/main" id="{E22B1E9B-4145-9ABE-4828-8FE7CC5B0DE6}"/>
              </a:ext>
            </a:extLst>
          </p:cNvPr>
          <p:cNvGrpSpPr>
            <a:grpSpLocks/>
          </p:cNvGrpSpPr>
          <p:nvPr/>
        </p:nvGrpSpPr>
        <p:grpSpPr bwMode="auto">
          <a:xfrm>
            <a:off x="2956599" y="3428033"/>
            <a:ext cx="317338" cy="385554"/>
            <a:chOff x="106923775" y="109586027"/>
            <a:chExt cx="340775" cy="385545"/>
          </a:xfrm>
        </p:grpSpPr>
        <p:sp>
          <p:nvSpPr>
            <p:cNvPr id="8" name="AutoShape 32">
              <a:extLst>
                <a:ext uri="{FF2B5EF4-FFF2-40B4-BE49-F238E27FC236}">
                  <a16:creationId xmlns:a16="http://schemas.microsoft.com/office/drawing/2014/main" id="{D598292F-F20C-0BDF-1CBF-558CC2062868}"/>
                </a:ext>
              </a:extLst>
            </p:cNvPr>
            <p:cNvSpPr>
              <a:spLocks noChangeAspect="1" noChangeArrowheads="1"/>
            </p:cNvSpPr>
            <p:nvPr/>
          </p:nvSpPr>
          <p:spPr bwMode="auto">
            <a:xfrm>
              <a:off x="106923775" y="109607491"/>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Text Box 33">
              <a:extLst>
                <a:ext uri="{FF2B5EF4-FFF2-40B4-BE49-F238E27FC236}">
                  <a16:creationId xmlns:a16="http://schemas.microsoft.com/office/drawing/2014/main" id="{A6933721-F90E-6A32-0797-FE90799D3C22}"/>
                </a:ext>
              </a:extLst>
            </p:cNvPr>
            <p:cNvSpPr txBox="1">
              <a:spLocks noChangeAspect="1" noChangeArrowheads="1"/>
            </p:cNvSpPr>
            <p:nvPr/>
          </p:nvSpPr>
          <p:spPr bwMode="auto">
            <a:xfrm>
              <a:off x="106982498" y="109586027"/>
              <a:ext cx="222191" cy="38554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5</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Tree>
    <p:custDataLst>
      <p:tags r:id="rId1"/>
    </p:custDataLst>
    <p:extLst>
      <p:ext uri="{BB962C8B-B14F-4D97-AF65-F5344CB8AC3E}">
        <p14:creationId xmlns:p14="http://schemas.microsoft.com/office/powerpoint/2010/main" val="297273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019830" y="181098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848249" y="1810980"/>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voter requires assistance</a:t>
            </a:r>
          </a:p>
        </p:txBody>
      </p:sp>
      <p:pic>
        <p:nvPicPr>
          <p:cNvPr id="8" name="Picture 7">
            <a:extLst>
              <a:ext uri="{FF2B5EF4-FFF2-40B4-BE49-F238E27FC236}">
                <a16:creationId xmlns:a16="http://schemas.microsoft.com/office/drawing/2014/main" id="{BE1C9CBF-B56B-9DCF-2633-81D9F51EE56C}"/>
              </a:ext>
            </a:extLst>
          </p:cNvPr>
          <p:cNvPicPr>
            <a:picLocks noChangeAspect="1"/>
          </p:cNvPicPr>
          <p:nvPr/>
        </p:nvPicPr>
        <p:blipFill>
          <a:blip r:embed="rId4"/>
          <a:stretch>
            <a:fillRect/>
          </a:stretch>
        </p:blipFill>
        <p:spPr>
          <a:xfrm>
            <a:off x="3008008" y="2852442"/>
            <a:ext cx="640135" cy="371888"/>
          </a:xfrm>
          <a:prstGeom prst="rect">
            <a:avLst/>
          </a:prstGeom>
        </p:spPr>
      </p:pic>
      <p:sp>
        <p:nvSpPr>
          <p:cNvPr id="9" name="TextBox 8">
            <a:extLst>
              <a:ext uri="{FF2B5EF4-FFF2-40B4-BE49-F238E27FC236}">
                <a16:creationId xmlns:a16="http://schemas.microsoft.com/office/drawing/2014/main" id="{90C4AFB6-6052-3565-9A49-2747CAD979ED}"/>
              </a:ext>
            </a:extLst>
          </p:cNvPr>
          <p:cNvSpPr txBox="1"/>
          <p:nvPr/>
        </p:nvSpPr>
        <p:spPr>
          <a:xfrm>
            <a:off x="3748196" y="2852442"/>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for the voter’s name</a:t>
            </a:r>
          </a:p>
        </p:txBody>
      </p:sp>
      <p:pic>
        <p:nvPicPr>
          <p:cNvPr id="11" name="Picture 10">
            <a:extLst>
              <a:ext uri="{FF2B5EF4-FFF2-40B4-BE49-F238E27FC236}">
                <a16:creationId xmlns:a16="http://schemas.microsoft.com/office/drawing/2014/main" id="{46EB265B-90ED-4198-D256-5C5A70F01A7D}"/>
              </a:ext>
            </a:extLst>
          </p:cNvPr>
          <p:cNvPicPr>
            <a:picLocks noChangeAspect="1"/>
          </p:cNvPicPr>
          <p:nvPr/>
        </p:nvPicPr>
        <p:blipFill>
          <a:blip r:embed="rId4"/>
          <a:stretch>
            <a:fillRect/>
          </a:stretch>
        </p:blipFill>
        <p:spPr>
          <a:xfrm>
            <a:off x="2907955" y="3891348"/>
            <a:ext cx="640135" cy="371888"/>
          </a:xfrm>
          <a:prstGeom prst="rect">
            <a:avLst/>
          </a:prstGeom>
        </p:spPr>
      </p:pic>
      <p:sp>
        <p:nvSpPr>
          <p:cNvPr id="12" name="TextBox 11">
            <a:extLst>
              <a:ext uri="{FF2B5EF4-FFF2-40B4-BE49-F238E27FC236}">
                <a16:creationId xmlns:a16="http://schemas.microsoft.com/office/drawing/2014/main" id="{DBDC8D12-57FE-5DC7-073E-BAB254687DCB}"/>
              </a:ext>
            </a:extLst>
          </p:cNvPr>
          <p:cNvSpPr txBox="1"/>
          <p:nvPr/>
        </p:nvSpPr>
        <p:spPr>
          <a:xfrm>
            <a:off x="3648143" y="3891348"/>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for the voter to show a photo ID</a:t>
            </a:r>
          </a:p>
        </p:txBody>
      </p:sp>
    </p:spTree>
    <p:custDataLst>
      <p:tags r:id="rId1"/>
    </p:custDataLst>
    <p:extLst>
      <p:ext uri="{BB962C8B-B14F-4D97-AF65-F5344CB8AC3E}">
        <p14:creationId xmlns:p14="http://schemas.microsoft.com/office/powerpoint/2010/main" val="309828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786512" y="5775612"/>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948807" y="5766797"/>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Check-in Station| 1</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0149E9F4-9305-41B6-A9CC-CA0A7BEC629A}"/>
              </a:ext>
            </a:extLst>
          </p:cNvPr>
          <p:cNvSpPr txBox="1">
            <a:spLocks noChangeAspect="1" noChangeArrowheads="1"/>
          </p:cNvSpPr>
          <p:nvPr/>
        </p:nvSpPr>
        <p:spPr bwMode="auto">
          <a:xfrm>
            <a:off x="3862495" y="-2305261"/>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 name="Text Box 60">
            <a:extLst>
              <a:ext uri="{FF2B5EF4-FFF2-40B4-BE49-F238E27FC236}">
                <a16:creationId xmlns:a16="http://schemas.microsoft.com/office/drawing/2014/main" id="{A9EBE1F3-494A-4876-A206-95FD41B32465}"/>
              </a:ext>
            </a:extLst>
          </p:cNvPr>
          <p:cNvSpPr txBox="1">
            <a:spLocks noChangeArrowheads="1"/>
          </p:cNvSpPr>
          <p:nvPr/>
        </p:nvSpPr>
        <p:spPr bwMode="auto">
          <a:xfrm>
            <a:off x="2843918" y="1761504"/>
            <a:ext cx="6706216" cy="7016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lang="en-US" sz="1400">
                <a:solidFill>
                  <a:srgbClr val="233962"/>
                </a:solidFill>
                <a:latin typeface="Calibri" panose="020F0502020204030204" pitchFamily="34" charset="0"/>
                <a:ea typeface="Calibri" panose="020F0502020204030204" pitchFamily="34" charset="0"/>
              </a:rPr>
              <a:t>If a voter is in need of assistance, it must be requested. If a voter is accompanied when presenting to vote, an election official must determine if the voter wants assistance from that person. The voter may also ask for assistance from an election official.</a:t>
            </a:r>
            <a:endParaRPr kumimoji="0" lang="en-US" altLang="en-US" sz="1400" b="0" i="0" u="none" strike="noStrike" kern="0" cap="none" spc="0" normalizeH="0" baseline="0" noProof="0">
              <a:ln>
                <a:noFill/>
              </a:ln>
              <a:solidFill>
                <a:prstClr val="black"/>
              </a:solidFill>
              <a:effectLst/>
              <a:uLnTx/>
              <a:uFillTx/>
            </a:endParaRPr>
          </a:p>
        </p:txBody>
      </p:sp>
      <p:sp>
        <p:nvSpPr>
          <p:cNvPr id="8" name="Rectangle 61">
            <a:extLst>
              <a:ext uri="{FF2B5EF4-FFF2-40B4-BE49-F238E27FC236}">
                <a16:creationId xmlns:a16="http://schemas.microsoft.com/office/drawing/2014/main" id="{CE0C1242-10EA-416A-9611-945690B0DD34}"/>
              </a:ext>
            </a:extLst>
          </p:cNvPr>
          <p:cNvSpPr>
            <a:spLocks noChangeArrowheads="1"/>
          </p:cNvSpPr>
          <p:nvPr/>
        </p:nvSpPr>
        <p:spPr bwMode="auto">
          <a:xfrm>
            <a:off x="4377469" y="826069"/>
            <a:ext cx="3657600" cy="63756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rPr>
              <a:t>Determine if the voter requires assistance</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10" name="Text Box 2">
            <a:extLst>
              <a:ext uri="{FF2B5EF4-FFF2-40B4-BE49-F238E27FC236}">
                <a16:creationId xmlns:a16="http://schemas.microsoft.com/office/drawing/2014/main" id="{118C0AFA-2B38-4D0E-A987-9A9F27CC6DB9}"/>
              </a:ext>
            </a:extLst>
          </p:cNvPr>
          <p:cNvSpPr txBox="1">
            <a:spLocks noChangeArrowheads="1"/>
          </p:cNvSpPr>
          <p:nvPr/>
        </p:nvSpPr>
        <p:spPr bwMode="auto">
          <a:xfrm>
            <a:off x="-1093998" y="1007507"/>
            <a:ext cx="730250" cy="10953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D08E8B6-E66D-4478-8F9E-E913601484F7}"/>
              </a:ext>
            </a:extLst>
          </p:cNvPr>
          <p:cNvSpPr txBox="1"/>
          <p:nvPr/>
        </p:nvSpPr>
        <p:spPr>
          <a:xfrm>
            <a:off x="4232129" y="3652380"/>
            <a:ext cx="3567274" cy="369332"/>
          </a:xfrm>
          <a:prstGeom prst="rect">
            <a:avLst/>
          </a:prstGeom>
          <a:noFill/>
        </p:spPr>
        <p:txBody>
          <a:bodyPr wrap="square" rtlCol="0">
            <a:spAutoFit/>
          </a:bodyPr>
          <a:lstStyle/>
          <a:p>
            <a:pPr algn="ctr"/>
            <a:r>
              <a:rPr lang="en-US" b="1">
                <a:solidFill>
                  <a:srgbClr val="233962"/>
                </a:solidFill>
              </a:rPr>
              <a:t>Who may receive voter assistance?</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51269" y="2797708"/>
            <a:ext cx="6749868" cy="701675"/>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200" b="1">
                <a:solidFill>
                  <a:srgbClr val="FFFFFF"/>
                </a:solidFill>
                <a:latin typeface="Calibri" panose="020F0502020204030204" pitchFamily="34" charset="0"/>
              </a:rPr>
              <a:t>A voter is entitled to assistance from a near relative: spouse, parent, child, brother, sister, grandparent, grandchild, stepparent, stepchild, mother-in-law, father-in-law, son-in-law, daughter-in-law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F87D97F8-0059-4DAF-A6D9-9289AE064611}"/>
              </a:ext>
            </a:extLst>
          </p:cNvPr>
          <p:cNvSpPr>
            <a:spLocks noChangeArrowheads="1"/>
          </p:cNvSpPr>
          <p:nvPr/>
        </p:nvSpPr>
        <p:spPr bwMode="auto">
          <a:xfrm>
            <a:off x="2751269" y="3938336"/>
            <a:ext cx="6746865" cy="90184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200" b="1">
                <a:solidFill>
                  <a:srgbClr val="FFFFFF"/>
                </a:solidFill>
                <a:latin typeface="Calibri" panose="020F0502020204030204" pitchFamily="34" charset="0"/>
              </a:rPr>
              <a:t>Disabled voters may receive the following forms of assistance from anyone </a:t>
            </a:r>
            <a:r>
              <a:rPr lang="en-US" altLang="en-US" sz="1200" b="1" u="sng">
                <a:solidFill>
                  <a:srgbClr val="FFFFFF"/>
                </a:solidFill>
                <a:latin typeface="Calibri" panose="020F0502020204030204" pitchFamily="34" charset="0"/>
              </a:rPr>
              <a:t>except an agent of their employer or union representative</a:t>
            </a:r>
            <a:r>
              <a:rPr lang="en-US" altLang="en-US" sz="1200" b="1">
                <a:solidFill>
                  <a:srgbClr val="FFFFFF"/>
                </a:solidFill>
                <a:latin typeface="Calibri" panose="020F0502020204030204" pitchFamily="34" charset="0"/>
              </a:rPr>
              <a:t>: </a:t>
            </a:r>
          </a:p>
        </p:txBody>
      </p:sp>
      <p:sp>
        <p:nvSpPr>
          <p:cNvPr id="16" name="TextBox 15">
            <a:extLst>
              <a:ext uri="{FF2B5EF4-FFF2-40B4-BE49-F238E27FC236}">
                <a16:creationId xmlns:a16="http://schemas.microsoft.com/office/drawing/2014/main" id="{6CA935AB-4866-431C-86B2-B0293604AD4B}"/>
              </a:ext>
            </a:extLst>
          </p:cNvPr>
          <p:cNvSpPr txBox="1"/>
          <p:nvPr/>
        </p:nvSpPr>
        <p:spPr>
          <a:xfrm>
            <a:off x="3573710" y="4356482"/>
            <a:ext cx="5545123" cy="461665"/>
          </a:xfrm>
          <a:prstGeom prst="rect">
            <a:avLst/>
          </a:prstGeom>
          <a:noFill/>
        </p:spPr>
        <p:txBody>
          <a:bodyPr wrap="square" lIns="91440" tIns="45720" rIns="91440" bIns="45720" rtlCol="0" anchor="t">
            <a:spAutoFit/>
          </a:bodyPr>
          <a:lstStyle/>
          <a:p>
            <a:pPr marL="17145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a:cs typeface="Calibri"/>
              </a:rPr>
              <a:t>entering the voting booth due to physical disability or blindness </a:t>
            </a:r>
            <a:endParaRPr lang="en-US" altLang="en-US" sz="1200" b="1">
              <a:solidFill>
                <a:srgbClr val="FFFFFF"/>
              </a:solidFill>
              <a:latin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assistance in marking the ballot due to physical disability, illiteracy, or blindness</a:t>
            </a:r>
            <a:endParaRPr lang="en-US" altLang="en-US">
              <a:solidFill>
                <a:prstClr val="black"/>
              </a:solidFill>
              <a:latin typeface="Arial" panose="020B0604020202020204" pitchFamily="34" charset="0"/>
            </a:endParaRPr>
          </a:p>
        </p:txBody>
      </p:sp>
      <p:sp>
        <p:nvSpPr>
          <p:cNvPr id="17" name="TextBox 16">
            <a:extLst>
              <a:ext uri="{FF2B5EF4-FFF2-40B4-BE49-F238E27FC236}">
                <a16:creationId xmlns:a16="http://schemas.microsoft.com/office/drawing/2014/main" id="{DF4DDE68-5510-43F7-B62A-403355882B21}"/>
              </a:ext>
            </a:extLst>
          </p:cNvPr>
          <p:cNvSpPr txBox="1"/>
          <p:nvPr/>
        </p:nvSpPr>
        <p:spPr>
          <a:xfrm>
            <a:off x="2751270" y="5385732"/>
            <a:ext cx="6706215" cy="369332"/>
          </a:xfrm>
          <a:prstGeom prst="rect">
            <a:avLst/>
          </a:prstGeom>
          <a:noFill/>
        </p:spPr>
        <p:txBody>
          <a:bodyPr wrap="square" rtlCol="0">
            <a:spAutoFit/>
          </a:bodyPr>
          <a:lstStyle/>
          <a:p>
            <a:pPr algn="ctr"/>
            <a:r>
              <a:rPr lang="en-US">
                <a:solidFill>
                  <a:srgbClr val="233962"/>
                </a:solidFill>
              </a:rPr>
              <a:t>ADA requires that service animals are allowed in any polling place.</a:t>
            </a:r>
          </a:p>
        </p:txBody>
      </p:sp>
      <p:grpSp>
        <p:nvGrpSpPr>
          <p:cNvPr id="22" name="Group 21">
            <a:extLst>
              <a:ext uri="{FF2B5EF4-FFF2-40B4-BE49-F238E27FC236}">
                <a16:creationId xmlns:a16="http://schemas.microsoft.com/office/drawing/2014/main" id="{398F2EB2-56D1-407D-979E-C0939A858995}"/>
              </a:ext>
            </a:extLst>
          </p:cNvPr>
          <p:cNvGrpSpPr/>
          <p:nvPr/>
        </p:nvGrpSpPr>
        <p:grpSpPr>
          <a:xfrm>
            <a:off x="3622567" y="980020"/>
            <a:ext cx="609562" cy="360916"/>
            <a:chOff x="3400376" y="1313364"/>
            <a:chExt cx="785731" cy="438003"/>
          </a:xfrm>
        </p:grpSpPr>
        <p:sp>
          <p:nvSpPr>
            <p:cNvPr id="20" name="Arrow: Chevron 19">
              <a:extLst>
                <a:ext uri="{FF2B5EF4-FFF2-40B4-BE49-F238E27FC236}">
                  <a16:creationId xmlns:a16="http://schemas.microsoft.com/office/drawing/2014/main" id="{590EE5D9-5A5B-4C77-BDBF-E9EEE5C35B52}"/>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hevron 20">
              <a:extLst>
                <a:ext uri="{FF2B5EF4-FFF2-40B4-BE49-F238E27FC236}">
                  <a16:creationId xmlns:a16="http://schemas.microsoft.com/office/drawing/2014/main" id="{97691DFC-455A-46A9-9AD6-6165E8C468C2}"/>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1B7C623C-61F7-428B-9E9A-BDB6BFBF8C18}"/>
              </a:ext>
            </a:extLst>
          </p:cNvPr>
          <p:cNvSpPr txBox="1"/>
          <p:nvPr/>
        </p:nvSpPr>
        <p:spPr>
          <a:xfrm>
            <a:off x="2789460" y="5775612"/>
            <a:ext cx="1588009"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
        <p:nvSpPr>
          <p:cNvPr id="19" name="TextBox 18">
            <a:extLst>
              <a:ext uri="{FF2B5EF4-FFF2-40B4-BE49-F238E27FC236}">
                <a16:creationId xmlns:a16="http://schemas.microsoft.com/office/drawing/2014/main" id="{EB4AAD48-5F1A-4551-A092-0A7AF20BDC56}"/>
              </a:ext>
            </a:extLst>
          </p:cNvPr>
          <p:cNvSpPr txBox="1"/>
          <p:nvPr/>
        </p:nvSpPr>
        <p:spPr>
          <a:xfrm>
            <a:off x="4312363" y="2445657"/>
            <a:ext cx="3567274" cy="369332"/>
          </a:xfrm>
          <a:prstGeom prst="rect">
            <a:avLst/>
          </a:prstGeom>
          <a:noFill/>
        </p:spPr>
        <p:txBody>
          <a:bodyPr wrap="square" rtlCol="0">
            <a:spAutoFit/>
          </a:bodyPr>
          <a:lstStyle/>
          <a:p>
            <a:pPr algn="ctr"/>
            <a:r>
              <a:rPr lang="en-US" b="1">
                <a:solidFill>
                  <a:srgbClr val="233962"/>
                </a:solidFill>
              </a:rPr>
              <a:t>Who may assist a voter?</a:t>
            </a:r>
          </a:p>
        </p:txBody>
      </p:sp>
      <p:sp>
        <p:nvSpPr>
          <p:cNvPr id="23" name="TextBox 22">
            <a:extLst>
              <a:ext uri="{FF2B5EF4-FFF2-40B4-BE49-F238E27FC236}">
                <a16:creationId xmlns:a16="http://schemas.microsoft.com/office/drawing/2014/main" id="{432FA22C-D52B-40D7-8F0E-80F709210922}"/>
              </a:ext>
            </a:extLst>
          </p:cNvPr>
          <p:cNvSpPr txBox="1"/>
          <p:nvPr/>
        </p:nvSpPr>
        <p:spPr>
          <a:xfrm>
            <a:off x="2750165" y="4913063"/>
            <a:ext cx="6706215" cy="369332"/>
          </a:xfrm>
          <a:prstGeom prst="rect">
            <a:avLst/>
          </a:prstGeom>
          <a:noFill/>
        </p:spPr>
        <p:txBody>
          <a:bodyPr wrap="square" rtlCol="0">
            <a:spAutoFit/>
          </a:bodyPr>
          <a:lstStyle/>
          <a:p>
            <a:pPr algn="ctr"/>
            <a:r>
              <a:rPr lang="en-US">
                <a:solidFill>
                  <a:srgbClr val="233962"/>
                </a:solidFill>
              </a:rPr>
              <a:t>Children under the age of 18 may accompany the voter.</a:t>
            </a:r>
          </a:p>
        </p:txBody>
      </p:sp>
    </p:spTree>
    <p:custDataLst>
      <p:tags r:id="rId1"/>
    </p:custDataLst>
    <p:extLst>
      <p:ext uri="{BB962C8B-B14F-4D97-AF65-F5344CB8AC3E}">
        <p14:creationId xmlns:p14="http://schemas.microsoft.com/office/powerpoint/2010/main" val="234437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864" y="7273875"/>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Check-in Station | 2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3CB16648-2AA0-4490-B258-64E4D2EB9C6E}"/>
              </a:ext>
            </a:extLst>
          </p:cNvPr>
          <p:cNvSpPr txBox="1"/>
          <p:nvPr/>
        </p:nvSpPr>
        <p:spPr>
          <a:xfrm>
            <a:off x="3573710" y="4625192"/>
            <a:ext cx="5545123" cy="461665"/>
          </a:xfrm>
          <a:prstGeom prst="rect">
            <a:avLst/>
          </a:prstGeom>
          <a:noFill/>
        </p:spPr>
        <p:txBody>
          <a:bodyPr wrap="square" rtlCol="0">
            <a:spAutoFit/>
          </a:bodyPr>
          <a:lstStyle/>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entering the voting booth due to physical disability or blindness, </a:t>
            </a:r>
          </a:p>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assistance in marking the ballot due to physical disability, illiteracy, or blindness</a:t>
            </a:r>
            <a:endParaRPr lang="en-US" altLang="en-US">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6497ADC6-1677-446C-AE0D-A56147A75E3D}"/>
              </a:ext>
            </a:extLst>
          </p:cNvPr>
          <p:cNvSpPr txBox="1"/>
          <p:nvPr/>
        </p:nvSpPr>
        <p:spPr>
          <a:xfrm>
            <a:off x="2760513" y="719060"/>
            <a:ext cx="6706215" cy="646331"/>
          </a:xfrm>
          <a:prstGeom prst="rect">
            <a:avLst/>
          </a:prstGeom>
          <a:noFill/>
        </p:spPr>
        <p:txBody>
          <a:bodyPr wrap="square" rtlCol="0">
            <a:spAutoFit/>
          </a:bodyPr>
          <a:lstStyle/>
          <a:p>
            <a:pPr algn="ctr"/>
            <a:r>
              <a:rPr lang="en-US">
                <a:solidFill>
                  <a:srgbClr val="233962"/>
                </a:solidFill>
              </a:rPr>
              <a:t>Election officials should follow the script below to determine if a voter is entitled to assistance:</a:t>
            </a:r>
          </a:p>
        </p:txBody>
      </p:sp>
      <p:sp>
        <p:nvSpPr>
          <p:cNvPr id="14" name="TextBox 13">
            <a:extLst>
              <a:ext uri="{FF2B5EF4-FFF2-40B4-BE49-F238E27FC236}">
                <a16:creationId xmlns:a16="http://schemas.microsoft.com/office/drawing/2014/main" id="{2893ACE8-7871-408F-84C7-72D018CCD6C1}"/>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graphicFrame>
        <p:nvGraphicFramePr>
          <p:cNvPr id="19" name="Table 18">
            <a:extLst>
              <a:ext uri="{FF2B5EF4-FFF2-40B4-BE49-F238E27FC236}">
                <a16:creationId xmlns:a16="http://schemas.microsoft.com/office/drawing/2014/main" id="{7911EDA9-5ADB-6FAB-66F3-1ECA010B2AAF}"/>
              </a:ext>
            </a:extLst>
          </p:cNvPr>
          <p:cNvGraphicFramePr>
            <a:graphicFrameLocks noGrp="1"/>
          </p:cNvGraphicFramePr>
          <p:nvPr>
            <p:extLst>
              <p:ext uri="{D42A27DB-BD31-4B8C-83A1-F6EECF244321}">
                <p14:modId xmlns:p14="http://schemas.microsoft.com/office/powerpoint/2010/main" val="1398962281"/>
              </p:ext>
            </p:extLst>
          </p:nvPr>
        </p:nvGraphicFramePr>
        <p:xfrm>
          <a:off x="2622086" y="1516380"/>
          <a:ext cx="6873240" cy="3825240"/>
        </p:xfrm>
        <a:graphic>
          <a:graphicData uri="http://schemas.openxmlformats.org/drawingml/2006/table">
            <a:tbl>
              <a:tblPr firstRow="1" firstCol="1" bandRow="1"/>
              <a:tblGrid>
                <a:gridCol w="6873240">
                  <a:extLst>
                    <a:ext uri="{9D8B030D-6E8A-4147-A177-3AD203B41FA5}">
                      <a16:colId xmlns:a16="http://schemas.microsoft.com/office/drawing/2014/main" val="1505728380"/>
                    </a:ext>
                  </a:extLst>
                </a:gridCol>
              </a:tblGrid>
              <a:tr h="3825240">
                <a:tc>
                  <a:txBody>
                    <a:bodyPr/>
                    <a:lstStyle/>
                    <a:p>
                      <a:pPr marL="342900" marR="0" lvl="0" indent="-342900" fontAlgn="base">
                        <a:lnSpc>
                          <a:spcPct val="107000"/>
                        </a:lnSpc>
                        <a:spcBef>
                          <a:spcPts val="0"/>
                        </a:spcBef>
                        <a:spcAft>
                          <a:spcPts val="0"/>
                        </a:spcAft>
                        <a:buClr>
                          <a:srgbClr val="000000"/>
                        </a:buClr>
                        <a:buSzPts val="1300"/>
                        <a:buFont typeface="+mj-lt"/>
                        <a:buAutoNum type="arabicPeriod"/>
                      </a:pPr>
                      <a:r>
                        <a:rPr lang="en-US" sz="1300" b="1"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Ask the voter: “Is this person here to assist you?”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YES, go to question 2.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NO, instruct the person that they need to wait outside the voting enclosure.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107000"/>
                        </a:lnSpc>
                        <a:spcBef>
                          <a:spcPts val="0"/>
                        </a:spcBef>
                        <a:spcAft>
                          <a:spcPts val="0"/>
                        </a:spcAft>
                        <a:buClr>
                          <a:srgbClr val="000000"/>
                        </a:buClr>
                        <a:buSzPts val="1300"/>
                        <a:buFont typeface="+mj-lt"/>
                        <a:buAutoNum type="arabicPeriod"/>
                      </a:pPr>
                      <a:r>
                        <a:rPr lang="en-US" sz="1300" b="1"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Ask the voter: “Is this person a near relative?” </a:t>
                      </a:r>
                      <a:r>
                        <a:rPr lang="en-US" sz="1300" b="1" i="1"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Refer to explanation of who can assist a voter.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98000"/>
                        </a:lnSpc>
                        <a:spcBef>
                          <a:spcPts val="0"/>
                        </a:spcBef>
                        <a:spcAft>
                          <a:spcPts val="0"/>
                        </a:spcAft>
                        <a:buClr>
                          <a:srgbClr val="000000"/>
                        </a:buClr>
                        <a:buSzPts val="1300"/>
                        <a:buFont typeface="+mj-lt"/>
                        <a:buAutoNum type="alphaLcPeriod"/>
                      </a:pPr>
                      <a:r>
                        <a:rPr lang="en-US" sz="1300"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YES, the voter may receive assistance. No further information is needed.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98000"/>
                        </a:lnSpc>
                        <a:spcBef>
                          <a:spcPts val="0"/>
                        </a:spcBef>
                        <a:spcAft>
                          <a:spcPts val="0"/>
                        </a:spcAft>
                        <a:buClr>
                          <a:srgbClr val="000000"/>
                        </a:buClr>
                        <a:buSzPts val="1300"/>
                        <a:buFont typeface="+mj-lt"/>
                        <a:buAutoNum type="alphaLcPeriod"/>
                      </a:pPr>
                      <a:r>
                        <a:rPr lang="en-US" sz="1300"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NO, go to question 3.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98000"/>
                        </a:lnSpc>
                        <a:spcBef>
                          <a:spcPts val="0"/>
                        </a:spcBef>
                        <a:spcAft>
                          <a:spcPts val="0"/>
                        </a:spcAft>
                        <a:buClr>
                          <a:srgbClr val="000000"/>
                        </a:buClr>
                        <a:buSzPts val="1300"/>
                        <a:buFont typeface="+mj-lt"/>
                        <a:buAutoNum type="arabicPeriod"/>
                      </a:pPr>
                      <a:r>
                        <a:rPr lang="en-US" sz="1300" b="1"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Say: “A voter who needs assistance because the voter is blind, disabled, or unable to read, speak, or write English may receive assistance from a person of the voter’s choice. Do you need assistance for one of these reasons?”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YES, go to #4.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98000"/>
                        </a:lnSpc>
                        <a:spcBef>
                          <a:spcPts val="0"/>
                        </a:spcBef>
                        <a:spcAft>
                          <a:spcPts val="0"/>
                        </a:spcAft>
                        <a:buClr>
                          <a:srgbClr val="000000"/>
                        </a:buClr>
                        <a:buSzPts val="1300"/>
                        <a:buFont typeface="+mj-lt"/>
                        <a:buAutoNum type="alphaLcPeriod"/>
                      </a:pPr>
                      <a:r>
                        <a:rPr lang="en-US" sz="1300"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NO, the voter is not entitled to receive assistance from someone who is not a near relative. If requested by the voter, an assistant, judge, or chief judge may assist the voter.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98000"/>
                        </a:lnSpc>
                        <a:spcBef>
                          <a:spcPts val="0"/>
                        </a:spcBef>
                        <a:spcAft>
                          <a:spcPts val="0"/>
                        </a:spcAft>
                        <a:buClr>
                          <a:srgbClr val="000000"/>
                        </a:buClr>
                        <a:buSzPts val="1300"/>
                        <a:buFont typeface="+mj-lt"/>
                        <a:buAutoNum type="arabicPeriod"/>
                      </a:pPr>
                      <a:r>
                        <a:rPr lang="en-US" sz="1300" b="1"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Ask the voter: “Is this person your employer, employer’s agent, officer of your union, or agent of your union?”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YES, the person may not assist the voter. The voter may select someone else to </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914400" marR="0" indent="0">
                        <a:lnSpc>
                          <a:spcPct val="98000"/>
                        </a:lnSpc>
                        <a:spcBef>
                          <a:spcPts val="0"/>
                        </a:spcBef>
                        <a:spcAft>
                          <a:spcPts val="10"/>
                        </a:spcAft>
                      </a:pPr>
                      <a:r>
                        <a:rPr lang="en-US"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 him or her. If requested by the voter, an assistant, judge, or chief judge may assist the voter. </a:t>
                      </a:r>
                      <a:endParaRPr lang="en-US" sz="1400">
                        <a:solidFill>
                          <a:srgbClr val="23396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Clr>
                          <a:srgbClr val="000000"/>
                        </a:buClr>
                        <a:buSzPts val="1300"/>
                        <a:buFont typeface="+mj-lt"/>
                        <a:buAutoNum type="alphaLcPeriod"/>
                      </a:pPr>
                      <a:r>
                        <a:rPr lang="en-US" sz="1300" u="none" strike="noStrike">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If NO, the voter may receive assistance. No further information is needed.</a:t>
                      </a:r>
                      <a:endParaRPr lang="en-US" sz="1400" u="none" strike="noStrike">
                        <a:solidFill>
                          <a:srgbClr val="233962"/>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6195" marR="5080" marT="67310" marB="0">
                    <a:lnL>
                      <a:noFill/>
                    </a:lnL>
                    <a:lnR>
                      <a:noFill/>
                    </a:lnR>
                    <a:lnT>
                      <a:noFill/>
                    </a:lnT>
                    <a:lnB>
                      <a:noFill/>
                    </a:lnB>
                    <a:solidFill>
                      <a:srgbClr val="B1CFE5"/>
                    </a:solidFill>
                  </a:tcPr>
                </a:tc>
                <a:extLst>
                  <a:ext uri="{0D108BD9-81ED-4DB2-BD59-A6C34878D82A}">
                    <a16:rowId xmlns:a16="http://schemas.microsoft.com/office/drawing/2014/main" val="3247664864"/>
                  </a:ext>
                </a:extLst>
              </a:tr>
            </a:tbl>
          </a:graphicData>
        </a:graphic>
      </p:graphicFrame>
    </p:spTree>
    <p:custDataLst>
      <p:tags r:id="rId1"/>
    </p:custDataLst>
    <p:extLst>
      <p:ext uri="{BB962C8B-B14F-4D97-AF65-F5344CB8AC3E}">
        <p14:creationId xmlns:p14="http://schemas.microsoft.com/office/powerpoint/2010/main" val="194572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1">
            <a:extLst>
              <a:ext uri="{FF2B5EF4-FFF2-40B4-BE49-F238E27FC236}">
                <a16:creationId xmlns:a16="http://schemas.microsoft.com/office/drawing/2014/main" id="{3760203B-A40B-1F20-CD8D-B9DFE3BDA724}"/>
              </a:ext>
            </a:extLst>
          </p:cNvPr>
          <p:cNvSpPr>
            <a:spLocks noChangeArrowheads="1"/>
          </p:cNvSpPr>
          <p:nvPr/>
        </p:nvSpPr>
        <p:spPr bwMode="auto">
          <a:xfrm>
            <a:off x="4377469" y="826069"/>
            <a:ext cx="3657600" cy="63756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defRPr/>
            </a:pPr>
            <a:r>
              <a:rPr lang="en-US" altLang="en-US" sz="1600" b="1" kern="0" dirty="0">
                <a:solidFill>
                  <a:srgbClr val="FFFFFF"/>
                </a:solidFill>
                <a:latin typeface="Century Gothic"/>
              </a:rPr>
              <a:t>Ask for the Voter's Name</a:t>
            </a:r>
            <a:endParaRPr lang="en-US" altLang="en-US" sz="1600" b="1" i="0" u="none" strike="noStrike" kern="0" cap="none" spc="0" normalizeH="0" baseline="0" noProof="0" dirty="0">
              <a:ln>
                <a:noFill/>
              </a:ln>
              <a:solidFill>
                <a:srgbClr val="FFFFFF"/>
              </a:solidFill>
              <a:effectLst/>
              <a:uLnTx/>
              <a:uFillTx/>
              <a:latin typeface="Century Gothic"/>
            </a:endParaRPr>
          </a:p>
        </p:txBody>
      </p:sp>
      <p:grpSp>
        <p:nvGrpSpPr>
          <p:cNvPr id="8" name="Group 7">
            <a:extLst>
              <a:ext uri="{FF2B5EF4-FFF2-40B4-BE49-F238E27FC236}">
                <a16:creationId xmlns:a16="http://schemas.microsoft.com/office/drawing/2014/main" id="{EFF76292-83E5-DCE2-8975-87B886700965}"/>
              </a:ext>
            </a:extLst>
          </p:cNvPr>
          <p:cNvGrpSpPr/>
          <p:nvPr/>
        </p:nvGrpSpPr>
        <p:grpSpPr>
          <a:xfrm>
            <a:off x="3622567" y="980020"/>
            <a:ext cx="609562" cy="360916"/>
            <a:chOff x="3400376" y="1313364"/>
            <a:chExt cx="785731" cy="438003"/>
          </a:xfrm>
        </p:grpSpPr>
        <p:sp>
          <p:nvSpPr>
            <p:cNvPr id="6" name="Arrow: Chevron 5">
              <a:extLst>
                <a:ext uri="{FF2B5EF4-FFF2-40B4-BE49-F238E27FC236}">
                  <a16:creationId xmlns:a16="http://schemas.microsoft.com/office/drawing/2014/main" id="{FA03A801-13CF-2028-AA92-310E16B76EFD}"/>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38F07116-8256-AA60-0FBA-A586ADAC6F07}"/>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D5FA5694-5B7F-49AE-2D69-DE4FAE7659F2}"/>
              </a:ext>
            </a:extLst>
          </p:cNvPr>
          <p:cNvSpPr txBox="1"/>
          <p:nvPr/>
        </p:nvSpPr>
        <p:spPr>
          <a:xfrm>
            <a:off x="1797843" y="2012156"/>
            <a:ext cx="865584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The voter's statement of address must be heard by the election official. If the voter's statement is difficult to hear or discern, an election official may ask the voter to repeat the name more slowly or loudly, or to spell any portion of the name.</a:t>
            </a:r>
          </a:p>
          <a:p>
            <a:endParaRPr lang="en-US" dirty="0">
              <a:ea typeface="Calibri"/>
              <a:cs typeface="Calibri"/>
            </a:endParaRPr>
          </a:p>
          <a:p>
            <a:r>
              <a:rPr lang="en-US" dirty="0">
                <a:ea typeface="Calibri"/>
                <a:cs typeface="Calibri"/>
              </a:rPr>
              <a:t>If a person is unable to state their name because of an impairment, the election official may make reasonable accommodations including asking the voter to write their name. </a:t>
            </a:r>
          </a:p>
          <a:p>
            <a:endParaRPr lang="en-US" dirty="0">
              <a:ea typeface="Calibri"/>
              <a:cs typeface="Calibri"/>
            </a:endParaRPr>
          </a:p>
          <a:p>
            <a:r>
              <a:rPr lang="en-US" dirty="0">
                <a:ea typeface="Calibri"/>
                <a:cs typeface="Calibri"/>
              </a:rPr>
              <a:t>The voter may be able but unwilling to state their name. The official will explain that the law requires voters to state their name aloud. If the voter continues to refuse to cooperate with the election official at the check-in station, the official will arrange for the voter to speak with the Chief Judge. </a:t>
            </a:r>
          </a:p>
        </p:txBody>
      </p:sp>
    </p:spTree>
    <p:extLst>
      <p:ext uri="{BB962C8B-B14F-4D97-AF65-F5344CB8AC3E}">
        <p14:creationId xmlns:p14="http://schemas.microsoft.com/office/powerpoint/2010/main" val="1254824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867BEC68C7D74CBCFC7C74AA128353" ma:contentTypeVersion="12" ma:contentTypeDescription="Create a new document." ma:contentTypeScope="" ma:versionID="e46bad3554e02cf15b58a9da539fd503">
  <xsd:schema xmlns:xsd="http://www.w3.org/2001/XMLSchema" xmlns:xs="http://www.w3.org/2001/XMLSchema" xmlns:p="http://schemas.microsoft.com/office/2006/metadata/properties" xmlns:ns3="0b1ef94d-8bad-4fbf-87a7-e8af70e8f75d" xmlns:ns4="e9892934-27dc-494f-ad29-a59b710756ce" targetNamespace="http://schemas.microsoft.com/office/2006/metadata/properties" ma:root="true" ma:fieldsID="097abc2c7e8dfb93290ca87b1883956b" ns3:_="" ns4:_="">
    <xsd:import namespace="0b1ef94d-8bad-4fbf-87a7-e8af70e8f75d"/>
    <xsd:import namespace="e9892934-27dc-494f-ad29-a59b710756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ef94d-8bad-4fbf-87a7-e8af70e8f7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892934-27dc-494f-ad29-a59b710756c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1D19A-327D-4937-8501-9A69E3EE8EA9}">
  <ds:schemaRefs>
    <ds:schemaRef ds:uri="0b1ef94d-8bad-4fbf-87a7-e8af70e8f75d"/>
    <ds:schemaRef ds:uri="e9892934-27dc-494f-ad29-a59b710756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41E2BC-F0CD-40C7-99DE-0E6D244437B4}">
  <ds:schemaRefs>
    <ds:schemaRef ds:uri="0b1ef94d-8bad-4fbf-87a7-e8af70e8f75d"/>
    <ds:schemaRef ds:uri="e9892934-27dc-494f-ad29-a59b710756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E80FFC-3F92-4723-9B83-4C34FF44DC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0</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Jessica</dc:creator>
  <cp:revision>127</cp:revision>
  <cp:lastPrinted>2020-01-09T15:03:33Z</cp:lastPrinted>
  <dcterms:created xsi:type="dcterms:W3CDTF">2019-12-13T19:03:14Z</dcterms:created>
  <dcterms:modified xsi:type="dcterms:W3CDTF">2023-08-18T12:01:53Z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6732452E-72CC-468F-AF84-44155A14302B</vt:lpwstr>
  </property>
  <property fmtid="{D5CDD505-2E9C-101B-9397-08002B2CF9AE}" pid="3" name="ArticulatePath">
    <vt:lpwstr>Presentation2</vt:lpwstr>
  </property>
  <property fmtid="{D5CDD505-2E9C-101B-9397-08002B2CF9AE}" pid="4" name="ContentTypeId">
    <vt:lpwstr>0x010100F8867BEC68C7D74CBCFC7C74AA128353</vt:lpwstr>
  </property>
</Properties>
</file>