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comments/modernComment_121_C7262F0.xml" ContentType="application/vnd.ms-powerpoint.comment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omments/modernComment_106_73F95E12.xml" ContentType="application/vnd.ms-powerpoint.comment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98" r:id="rId5"/>
    <p:sldId id="289" r:id="rId6"/>
    <p:sldId id="290" r:id="rId7"/>
    <p:sldId id="280" r:id="rId8"/>
    <p:sldId id="263" r:id="rId9"/>
    <p:sldId id="260" r:id="rId10"/>
    <p:sldId id="262" r:id="rId11"/>
    <p:sldId id="295" r:id="rId12"/>
    <p:sldId id="296" r:id="rId13"/>
    <p:sldId id="301" r:id="rId14"/>
    <p:sldId id="300" r:id="rId15"/>
    <p:sldId id="281" r:id="rId16"/>
    <p:sldId id="282" r:id="rId17"/>
    <p:sldId id="299" r:id="rId18"/>
    <p:sldId id="283" r:id="rId19"/>
    <p:sldId id="285" r:id="rId20"/>
    <p:sldId id="286" r:id="rId21"/>
    <p:sldId id="287" r:id="rId22"/>
    <p:sldId id="291" r:id="rId23"/>
    <p:sldId id="292" r:id="rId24"/>
    <p:sldId id="293" r:id="rId25"/>
    <p:sldId id="294"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09392B-9A99-7E52-2E0C-36AF86DED019}" name="Holland, Parker" initials="HP" userId="S::thomas.holland@ncsbe.gov::519e7ecc-2d92-4a28-bf65-7e54502ae1e9" providerId="AD"/>
  <p188:author id="{D29AFC59-A73B-1A6C-1F72-85F057B5FC3C}" name="Blackman, Allison" initials="BA" userId="S::Allison.Blackman@ncsbe.gov::bf0de9d3-14cc-490c-afd7-763615b10807" providerId="AD"/>
  <p188:author id="{44E63894-4C37-76FB-4E69-3EDB8DABF6A1}" name="Cox, Paul" initials="CP" userId="S::paul.cox@ncsbe.gov::7d7de3d2-11da-425d-ba51-fb46a199b9a8" providerId="AD"/>
  <p188:author id="{E7AB8CAE-9FA0-9B5D-950F-966CE17E6B5B}" name="Holland, Parker" initials="HP" userId="S::Thomas.Holland@ncsbe.gov::519e7ecc-2d92-4a28-bf65-7e54502ae1e9" providerId="AD"/>
  <p188:author id="{5F94D1DE-106C-B90A-40BF-E3E306F39D72}" name="Steele, Adam" initials="SA" userId="S::adam.steele@ncsbe.gov::f184bd74-a570-4a7e-b767-f6035011e0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9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2306E-91F2-C31D-D18E-21536CEFC8D4}" v="56" dt="2023-08-21T20:57:56.408"/>
    <p1510:client id="{9FF426F3-6001-B24B-19C7-781E00571696}" v="2" dt="2023-08-21T21:01:46.027"/>
    <p1510:client id="{B3DA1746-4BBA-13DB-7501-24DCF807895D}" v="30" dt="2023-08-21T20:26:27.054"/>
    <p1510:client id="{F31BEC8A-1C18-424B-B45E-D6D93E4934C6}" v="105" dt="2023-08-08T14:55:28.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omments/modernComment_106_73F95E12.xml><?xml version="1.0" encoding="utf-8"?>
<p188:cmLst xmlns:a="http://schemas.openxmlformats.org/drawingml/2006/main" xmlns:r="http://schemas.openxmlformats.org/officeDocument/2006/relationships" xmlns:p188="http://schemas.microsoft.com/office/powerpoint/2018/8/main">
  <p188:cm id="{2A4BCB3F-4059-4BD9-8D23-B84413C4D6CE}" authorId="{44E63894-4C37-76FB-4E69-3EDB8DABF6A1}" status="resolved" created="2023-08-21T19:00:50.532" complete="100000">
    <ac:txMkLst xmlns:ac="http://schemas.microsoft.com/office/drawing/2013/main/command">
      <pc:docMk xmlns:pc="http://schemas.microsoft.com/office/powerpoint/2013/main/command"/>
      <pc:sldMk xmlns:pc="http://schemas.microsoft.com/office/powerpoint/2013/main/command" cId="1945722386" sldId="262"/>
      <ac:spMk id="16" creationId="{566A1DA5-7B79-4942-B5C2-5BA83DD5FA4D}"/>
      <ac:txMk cp="740" len="10">
        <ac:context len="1221" hash="2784919862"/>
      </ac:txMk>
    </ac:txMkLst>
    <p188:pos x="2378926" y="2304585"/>
    <p188:txBody>
      <a:bodyPr/>
      <a:lstStyle/>
      <a:p>
        <a:r>
          <a:rPr lang="en-US"/>
          <a:t>fixed the indentations here</a:t>
        </a:r>
      </a:p>
    </p188:txBody>
  </p188:cm>
</p188:cmLst>
</file>

<file path=ppt/comments/modernComment_121_C7262F0.xml><?xml version="1.0" encoding="utf-8"?>
<p188:cmLst xmlns:a="http://schemas.openxmlformats.org/drawingml/2006/main" xmlns:r="http://schemas.openxmlformats.org/officeDocument/2006/relationships" xmlns:p188="http://schemas.microsoft.com/office/powerpoint/2018/8/main">
  <p188:cm id="{2EB2C54A-5BB0-48D8-8880-ADB3357675E5}" authorId="{44E63894-4C37-76FB-4E69-3EDB8DABF6A1}" status="resolved" created="2023-08-21T18:54:03.837" complete="100000">
    <ac:txMkLst xmlns:ac="http://schemas.microsoft.com/office/drawing/2013/main/command">
      <pc:docMk xmlns:pc="http://schemas.microsoft.com/office/powerpoint/2013/main/command"/>
      <pc:sldMk xmlns:pc="http://schemas.microsoft.com/office/powerpoint/2013/main/command" cId="208823024" sldId="289"/>
      <ac:spMk id="6" creationId="{D7091E23-13E0-42E3-8727-804FE0F41C9F}"/>
      <ac:txMk cp="0" len="9">
        <ac:context len="20" hash="824012410"/>
      </ac:txMk>
    </ac:txMkLst>
    <p188:pos x="1737731" y="195146"/>
    <p188:replyLst>
      <p188:reply id="{BAA0868F-2303-4CAC-851B-B63826A7F353}" authorId="{9409392B-9A99-7E52-2E0C-36AF86DED019}" created="2023-08-21T19:00:54.691">
        <p188:txBody>
          <a:bodyPr/>
          <a:lstStyle/>
          <a:p>
            <a:r>
              <a:rPr lang="en-US"/>
              <a:t>yes, updated</a:t>
            </a:r>
          </a:p>
        </p188:txBody>
      </p188:reply>
    </p188:replyLst>
    <p188:txBody>
      <a:bodyPr/>
      <a:lstStyle/>
      <a:p>
        <a:r>
          <a:rPr lang="en-US"/>
          <a:t>shouldn't the list items that appear above and below the page margins be deleted? I think you're intended these to continue onto the next page, right?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F4BC9-ED5B-4F5B-B37A-4219D5FE9089}"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1F48D-C61D-4F2D-8C6E-7A6DA846F8FE}" type="slidenum">
              <a:rPr lang="en-US" smtClean="0"/>
              <a:t>‹#›</a:t>
            </a:fld>
            <a:endParaRPr lang="en-US"/>
          </a:p>
        </p:txBody>
      </p:sp>
    </p:spTree>
    <p:extLst>
      <p:ext uri="{BB962C8B-B14F-4D97-AF65-F5344CB8AC3E}">
        <p14:creationId xmlns:p14="http://schemas.microsoft.com/office/powerpoint/2010/main" val="158500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Begin your curbside log with information provided by the voter including:</a:t>
            </a:r>
          </a:p>
          <a:p>
            <a:pPr marL="628650" lvl="1" indent="-171450">
              <a:buFont typeface="Arial" panose="020B0604020202020204" pitchFamily="34" charset="0"/>
              <a:buChar char="•"/>
            </a:pPr>
            <a:r>
              <a:rPr lang="en-US"/>
              <a:t>Name as stated by the voter</a:t>
            </a:r>
          </a:p>
          <a:p>
            <a:pPr marL="628650" lvl="1" indent="-171450">
              <a:buFont typeface="Arial" panose="020B0604020202020204" pitchFamily="34" charset="0"/>
              <a:buChar char="•"/>
            </a:pPr>
            <a:r>
              <a:rPr lang="en-US"/>
              <a:t>Current residential address as stated by the voter</a:t>
            </a:r>
          </a:p>
          <a:p>
            <a:pPr marL="628650" lvl="1" indent="-171450">
              <a:buFont typeface="Arial" panose="020B0604020202020204" pitchFamily="34" charset="0"/>
              <a:buChar char="•"/>
            </a:pPr>
            <a:r>
              <a:rPr lang="en-US"/>
              <a:t>Party (in a primary)</a:t>
            </a:r>
          </a:p>
          <a:p>
            <a:pPr marL="628650" lvl="1" indent="-171450">
              <a:buFont typeface="Arial" panose="020B0604020202020204" pitchFamily="34" charset="0"/>
              <a:buChar char="•"/>
            </a:pPr>
            <a:r>
              <a:rPr lang="en-US"/>
              <a:t>If UNA ballot choice (in a primary)</a:t>
            </a:r>
          </a:p>
          <a:p>
            <a:pPr marL="628650" lvl="1" indent="-171450">
              <a:buFont typeface="Arial" panose="020B0604020202020204" pitchFamily="34" charset="0"/>
              <a:buChar char="•"/>
            </a:pPr>
            <a:r>
              <a:rPr lang="en-US"/>
              <a:t>Previous name or address</a:t>
            </a:r>
          </a:p>
          <a:p>
            <a:pPr marL="628650" lvl="1" indent="-171450">
              <a:buFont typeface="Arial" panose="020B0604020202020204" pitchFamily="34" charset="0"/>
              <a:buChar char="•"/>
            </a:pPr>
            <a:r>
              <a:rPr lang="en-US"/>
              <a:t>ONCE YOU HAVE REQUESTED THE ID YOU CAN INCLUDE THE NAME ON THE PHOTO ID</a:t>
            </a:r>
          </a:p>
        </p:txBody>
      </p:sp>
      <p:sp>
        <p:nvSpPr>
          <p:cNvPr id="4" name="Slide Number Placeholder 3"/>
          <p:cNvSpPr>
            <a:spLocks noGrp="1"/>
          </p:cNvSpPr>
          <p:nvPr>
            <p:ph type="sldNum" sz="quarter" idx="5"/>
          </p:nvPr>
        </p:nvSpPr>
        <p:spPr/>
        <p:txBody>
          <a:bodyPr/>
          <a:lstStyle/>
          <a:p>
            <a:fld id="{D641F48D-C61D-4F2D-8C6E-7A6DA846F8FE}" type="slidenum">
              <a:rPr lang="en-US" smtClean="0"/>
              <a:t>9</a:t>
            </a:fld>
            <a:endParaRPr lang="en-US"/>
          </a:p>
        </p:txBody>
      </p:sp>
    </p:spTree>
    <p:extLst>
      <p:ext uri="{BB962C8B-B14F-4D97-AF65-F5344CB8AC3E}">
        <p14:creationId xmlns:p14="http://schemas.microsoft.com/office/powerpoint/2010/main" val="224241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41F48D-C61D-4F2D-8C6E-7A6DA846F8FE}" type="slidenum">
              <a:rPr lang="en-US" smtClean="0"/>
              <a:t>11</a:t>
            </a:fld>
            <a:endParaRPr lang="en-US"/>
          </a:p>
        </p:txBody>
      </p:sp>
    </p:spTree>
    <p:extLst>
      <p:ext uri="{BB962C8B-B14F-4D97-AF65-F5344CB8AC3E}">
        <p14:creationId xmlns:p14="http://schemas.microsoft.com/office/powerpoint/2010/main" val="76234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AA32-DFDA-4882-8B25-186F67CF63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2B78D3-5E0E-45B5-9495-583354DC07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AF6C17-9128-43E0-9559-0DD6DD4DE043}"/>
              </a:ext>
            </a:extLst>
          </p:cNvPr>
          <p:cNvSpPr>
            <a:spLocks noGrp="1"/>
          </p:cNvSpPr>
          <p:nvPr>
            <p:ph type="dt" sz="half" idx="10"/>
          </p:nvPr>
        </p:nvSpPr>
        <p:spPr/>
        <p:txBody>
          <a:bodyPr/>
          <a:lstStyle/>
          <a:p>
            <a:fld id="{206F5859-0994-4A66-8FF2-7A6FB3B35A3A}" type="datetimeFigureOut">
              <a:rPr lang="en-US" smtClean="0"/>
              <a:t>8/22/2023</a:t>
            </a:fld>
            <a:endParaRPr lang="en-US"/>
          </a:p>
        </p:txBody>
      </p:sp>
      <p:sp>
        <p:nvSpPr>
          <p:cNvPr id="5" name="Footer Placeholder 4">
            <a:extLst>
              <a:ext uri="{FF2B5EF4-FFF2-40B4-BE49-F238E27FC236}">
                <a16:creationId xmlns:a16="http://schemas.microsoft.com/office/drawing/2014/main" id="{A0FD65B7-A9E3-474F-9321-D88553840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1447E-47BC-4839-B690-B0D08E0F4BDF}"/>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172885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C045-9CE3-4254-B198-C8453C1B9D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511D0F-3C4B-4499-9649-64545C2E82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7A949-CD9D-4ED1-8905-85E0E756B406}"/>
              </a:ext>
            </a:extLst>
          </p:cNvPr>
          <p:cNvSpPr>
            <a:spLocks noGrp="1"/>
          </p:cNvSpPr>
          <p:nvPr>
            <p:ph type="dt" sz="half" idx="10"/>
          </p:nvPr>
        </p:nvSpPr>
        <p:spPr/>
        <p:txBody>
          <a:bodyPr/>
          <a:lstStyle/>
          <a:p>
            <a:fld id="{206F5859-0994-4A66-8FF2-7A6FB3B35A3A}" type="datetimeFigureOut">
              <a:rPr lang="en-US" smtClean="0"/>
              <a:t>8/22/2023</a:t>
            </a:fld>
            <a:endParaRPr lang="en-US"/>
          </a:p>
        </p:txBody>
      </p:sp>
      <p:sp>
        <p:nvSpPr>
          <p:cNvPr id="5" name="Footer Placeholder 4">
            <a:extLst>
              <a:ext uri="{FF2B5EF4-FFF2-40B4-BE49-F238E27FC236}">
                <a16:creationId xmlns:a16="http://schemas.microsoft.com/office/drawing/2014/main" id="{5C723E41-B557-4FEE-AE56-6C54427571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2A679-D9E5-4708-BFF0-F90576CC2344}"/>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68642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5651F-524E-4399-9BBE-2C5B4EFCFE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6BA416-C58D-4221-87B8-84976E1C7F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9F49-BB9A-457C-A98B-B74C33BC08AA}"/>
              </a:ext>
            </a:extLst>
          </p:cNvPr>
          <p:cNvSpPr>
            <a:spLocks noGrp="1"/>
          </p:cNvSpPr>
          <p:nvPr>
            <p:ph type="dt" sz="half" idx="10"/>
          </p:nvPr>
        </p:nvSpPr>
        <p:spPr/>
        <p:txBody>
          <a:bodyPr/>
          <a:lstStyle/>
          <a:p>
            <a:fld id="{206F5859-0994-4A66-8FF2-7A6FB3B35A3A}" type="datetimeFigureOut">
              <a:rPr lang="en-US" smtClean="0"/>
              <a:t>8/22/2023</a:t>
            </a:fld>
            <a:endParaRPr lang="en-US"/>
          </a:p>
        </p:txBody>
      </p:sp>
      <p:sp>
        <p:nvSpPr>
          <p:cNvPr id="5" name="Footer Placeholder 4">
            <a:extLst>
              <a:ext uri="{FF2B5EF4-FFF2-40B4-BE49-F238E27FC236}">
                <a16:creationId xmlns:a16="http://schemas.microsoft.com/office/drawing/2014/main" id="{68C233AA-5562-4BB7-BC3B-78E8E8660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B4F9F-3019-495E-83D4-179821C4949C}"/>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66617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6F78-C20D-49EE-B648-8BE5AB3E0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8B7ED1-9A82-4554-97B7-78140BEB88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C59E4-B829-4676-8DD5-D19F2174868F}"/>
              </a:ext>
            </a:extLst>
          </p:cNvPr>
          <p:cNvSpPr>
            <a:spLocks noGrp="1"/>
          </p:cNvSpPr>
          <p:nvPr>
            <p:ph type="dt" sz="half" idx="10"/>
          </p:nvPr>
        </p:nvSpPr>
        <p:spPr/>
        <p:txBody>
          <a:bodyPr/>
          <a:lstStyle/>
          <a:p>
            <a:fld id="{206F5859-0994-4A66-8FF2-7A6FB3B35A3A}" type="datetimeFigureOut">
              <a:rPr lang="en-US" smtClean="0"/>
              <a:t>8/22/2023</a:t>
            </a:fld>
            <a:endParaRPr lang="en-US"/>
          </a:p>
        </p:txBody>
      </p:sp>
      <p:sp>
        <p:nvSpPr>
          <p:cNvPr id="5" name="Footer Placeholder 4">
            <a:extLst>
              <a:ext uri="{FF2B5EF4-FFF2-40B4-BE49-F238E27FC236}">
                <a16:creationId xmlns:a16="http://schemas.microsoft.com/office/drawing/2014/main" id="{3521B9AB-4CA4-43FC-9800-774FE784D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4D53D-2FC7-46C9-86F7-84D1B3D047B8}"/>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126237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0748-B86F-48CD-9C5E-4DF2929C41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DAB612-7B00-4F27-80A9-F9C5DF6847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334BF6-EB60-4188-94BF-0E69DF6E493F}"/>
              </a:ext>
            </a:extLst>
          </p:cNvPr>
          <p:cNvSpPr>
            <a:spLocks noGrp="1"/>
          </p:cNvSpPr>
          <p:nvPr>
            <p:ph type="dt" sz="half" idx="10"/>
          </p:nvPr>
        </p:nvSpPr>
        <p:spPr/>
        <p:txBody>
          <a:bodyPr/>
          <a:lstStyle/>
          <a:p>
            <a:fld id="{206F5859-0994-4A66-8FF2-7A6FB3B35A3A}" type="datetimeFigureOut">
              <a:rPr lang="en-US" smtClean="0"/>
              <a:t>8/22/2023</a:t>
            </a:fld>
            <a:endParaRPr lang="en-US"/>
          </a:p>
        </p:txBody>
      </p:sp>
      <p:sp>
        <p:nvSpPr>
          <p:cNvPr id="5" name="Footer Placeholder 4">
            <a:extLst>
              <a:ext uri="{FF2B5EF4-FFF2-40B4-BE49-F238E27FC236}">
                <a16:creationId xmlns:a16="http://schemas.microsoft.com/office/drawing/2014/main" id="{8C77EC7A-45F9-4D40-8B49-D59AF551D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990B6-AF9F-4490-BEB4-CBDCC1CCF09E}"/>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301510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5648-8EF5-4482-B7C2-5AE7CC314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E9508-BF1C-4EBB-9FD5-CF371C9044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7336FD-4580-4F24-9AE7-58B60849AB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9EE169-10C1-4632-8F78-9D0409E53F35}"/>
              </a:ext>
            </a:extLst>
          </p:cNvPr>
          <p:cNvSpPr>
            <a:spLocks noGrp="1"/>
          </p:cNvSpPr>
          <p:nvPr>
            <p:ph type="dt" sz="half" idx="10"/>
          </p:nvPr>
        </p:nvSpPr>
        <p:spPr/>
        <p:txBody>
          <a:bodyPr/>
          <a:lstStyle/>
          <a:p>
            <a:fld id="{206F5859-0994-4A66-8FF2-7A6FB3B35A3A}" type="datetimeFigureOut">
              <a:rPr lang="en-US" smtClean="0"/>
              <a:t>8/22/2023</a:t>
            </a:fld>
            <a:endParaRPr lang="en-US"/>
          </a:p>
        </p:txBody>
      </p:sp>
      <p:sp>
        <p:nvSpPr>
          <p:cNvPr id="6" name="Footer Placeholder 5">
            <a:extLst>
              <a:ext uri="{FF2B5EF4-FFF2-40B4-BE49-F238E27FC236}">
                <a16:creationId xmlns:a16="http://schemas.microsoft.com/office/drawing/2014/main" id="{86744E78-BCF7-486E-8155-88F7E125C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84523-57A8-4559-9034-D392262C8D7C}"/>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45862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F6DA-5996-4543-83C6-392429FA73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AB3EDA-7E1A-450C-AAC7-F732116EEE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37007-5613-4E03-8811-6AB47FE06B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0D7B94-92A4-4947-BC5F-99E5402D89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2A7F58-DF36-48F0-8A66-29DA8AAE2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8871DA-4533-48C7-AA3F-FD33FE49406D}"/>
              </a:ext>
            </a:extLst>
          </p:cNvPr>
          <p:cNvSpPr>
            <a:spLocks noGrp="1"/>
          </p:cNvSpPr>
          <p:nvPr>
            <p:ph type="dt" sz="half" idx="10"/>
          </p:nvPr>
        </p:nvSpPr>
        <p:spPr/>
        <p:txBody>
          <a:bodyPr/>
          <a:lstStyle/>
          <a:p>
            <a:fld id="{206F5859-0994-4A66-8FF2-7A6FB3B35A3A}" type="datetimeFigureOut">
              <a:rPr lang="en-US" smtClean="0"/>
              <a:t>8/22/2023</a:t>
            </a:fld>
            <a:endParaRPr lang="en-US"/>
          </a:p>
        </p:txBody>
      </p:sp>
      <p:sp>
        <p:nvSpPr>
          <p:cNvPr id="8" name="Footer Placeholder 7">
            <a:extLst>
              <a:ext uri="{FF2B5EF4-FFF2-40B4-BE49-F238E27FC236}">
                <a16:creationId xmlns:a16="http://schemas.microsoft.com/office/drawing/2014/main" id="{FE3C07F5-F540-4EF3-9A3D-5436236777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0A1C38-7AAD-489D-8444-A196C2206AC4}"/>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50416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140F-9376-4721-B17B-CE57FF6734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93C68D-06CD-4680-920A-1084B102B838}"/>
              </a:ext>
            </a:extLst>
          </p:cNvPr>
          <p:cNvSpPr>
            <a:spLocks noGrp="1"/>
          </p:cNvSpPr>
          <p:nvPr>
            <p:ph type="dt" sz="half" idx="10"/>
          </p:nvPr>
        </p:nvSpPr>
        <p:spPr/>
        <p:txBody>
          <a:bodyPr/>
          <a:lstStyle/>
          <a:p>
            <a:fld id="{206F5859-0994-4A66-8FF2-7A6FB3B35A3A}" type="datetimeFigureOut">
              <a:rPr lang="en-US" smtClean="0"/>
              <a:t>8/22/2023</a:t>
            </a:fld>
            <a:endParaRPr lang="en-US"/>
          </a:p>
        </p:txBody>
      </p:sp>
      <p:sp>
        <p:nvSpPr>
          <p:cNvPr id="4" name="Footer Placeholder 3">
            <a:extLst>
              <a:ext uri="{FF2B5EF4-FFF2-40B4-BE49-F238E27FC236}">
                <a16:creationId xmlns:a16="http://schemas.microsoft.com/office/drawing/2014/main" id="{E5733DCB-EA4E-4571-A9B8-9E76E9749A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B01BA6-22BF-4AAF-A363-052A26B0B94F}"/>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188269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E9E0C-9BA3-4F35-8255-7C6C69E90D25}"/>
              </a:ext>
            </a:extLst>
          </p:cNvPr>
          <p:cNvSpPr>
            <a:spLocks noGrp="1"/>
          </p:cNvSpPr>
          <p:nvPr>
            <p:ph type="dt" sz="half" idx="10"/>
          </p:nvPr>
        </p:nvSpPr>
        <p:spPr/>
        <p:txBody>
          <a:bodyPr/>
          <a:lstStyle/>
          <a:p>
            <a:fld id="{206F5859-0994-4A66-8FF2-7A6FB3B35A3A}" type="datetimeFigureOut">
              <a:rPr lang="en-US" smtClean="0"/>
              <a:t>8/22/2023</a:t>
            </a:fld>
            <a:endParaRPr lang="en-US"/>
          </a:p>
        </p:txBody>
      </p:sp>
      <p:sp>
        <p:nvSpPr>
          <p:cNvPr id="3" name="Footer Placeholder 2">
            <a:extLst>
              <a:ext uri="{FF2B5EF4-FFF2-40B4-BE49-F238E27FC236}">
                <a16:creationId xmlns:a16="http://schemas.microsoft.com/office/drawing/2014/main" id="{E2609AE6-DC21-4FBD-B5B6-170310AA32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136241-ED0D-4F14-8FA4-4CF05CC68655}"/>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395631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BF05C-B025-44B0-8E3E-E8672AFA1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310A12-0395-4CE7-BBA5-4AEAEE060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550683-2EAE-4C63-95A1-9E4CDAF54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1064E6-4D2D-45C1-A6E9-6CE6CFAD42A7}"/>
              </a:ext>
            </a:extLst>
          </p:cNvPr>
          <p:cNvSpPr>
            <a:spLocks noGrp="1"/>
          </p:cNvSpPr>
          <p:nvPr>
            <p:ph type="dt" sz="half" idx="10"/>
          </p:nvPr>
        </p:nvSpPr>
        <p:spPr/>
        <p:txBody>
          <a:bodyPr/>
          <a:lstStyle/>
          <a:p>
            <a:fld id="{206F5859-0994-4A66-8FF2-7A6FB3B35A3A}" type="datetimeFigureOut">
              <a:rPr lang="en-US" smtClean="0"/>
              <a:t>8/22/2023</a:t>
            </a:fld>
            <a:endParaRPr lang="en-US"/>
          </a:p>
        </p:txBody>
      </p:sp>
      <p:sp>
        <p:nvSpPr>
          <p:cNvPr id="6" name="Footer Placeholder 5">
            <a:extLst>
              <a:ext uri="{FF2B5EF4-FFF2-40B4-BE49-F238E27FC236}">
                <a16:creationId xmlns:a16="http://schemas.microsoft.com/office/drawing/2014/main" id="{84F87D85-645C-43A5-A1B2-3B737749D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F5AD4-8FF5-474C-9E85-004CE4720FF0}"/>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352374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4D1E-646B-480C-BC13-588815E5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B17A2E-4C16-4275-BB25-0BC68070C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98544E-318F-48EE-877A-D0EB10C25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3C37D-C872-4EDC-9FCC-E13C33BA2E90}"/>
              </a:ext>
            </a:extLst>
          </p:cNvPr>
          <p:cNvSpPr>
            <a:spLocks noGrp="1"/>
          </p:cNvSpPr>
          <p:nvPr>
            <p:ph type="dt" sz="half" idx="10"/>
          </p:nvPr>
        </p:nvSpPr>
        <p:spPr/>
        <p:txBody>
          <a:bodyPr/>
          <a:lstStyle/>
          <a:p>
            <a:fld id="{206F5859-0994-4A66-8FF2-7A6FB3B35A3A}" type="datetimeFigureOut">
              <a:rPr lang="en-US" smtClean="0"/>
              <a:t>8/22/2023</a:t>
            </a:fld>
            <a:endParaRPr lang="en-US"/>
          </a:p>
        </p:txBody>
      </p:sp>
      <p:sp>
        <p:nvSpPr>
          <p:cNvPr id="6" name="Footer Placeholder 5">
            <a:extLst>
              <a:ext uri="{FF2B5EF4-FFF2-40B4-BE49-F238E27FC236}">
                <a16:creationId xmlns:a16="http://schemas.microsoft.com/office/drawing/2014/main" id="{4628780F-5282-4E1D-AA45-EAFEC70B98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5F5CBD-8DB9-4D32-976C-0F04F6C60156}"/>
              </a:ext>
            </a:extLst>
          </p:cNvPr>
          <p:cNvSpPr>
            <a:spLocks noGrp="1"/>
          </p:cNvSpPr>
          <p:nvPr>
            <p:ph type="sldNum" sz="quarter" idx="12"/>
          </p:nvPr>
        </p:nvSpPr>
        <p:spPr/>
        <p:txBody>
          <a:bodyPr/>
          <a:lstStyle/>
          <a:p>
            <a:fld id="{5747AC16-C399-4361-A2C3-F25C1D6E2E00}" type="slidenum">
              <a:rPr lang="en-US" smtClean="0"/>
              <a:t>‹#›</a:t>
            </a:fld>
            <a:endParaRPr lang="en-US"/>
          </a:p>
        </p:txBody>
      </p:sp>
    </p:spTree>
    <p:extLst>
      <p:ext uri="{BB962C8B-B14F-4D97-AF65-F5344CB8AC3E}">
        <p14:creationId xmlns:p14="http://schemas.microsoft.com/office/powerpoint/2010/main" val="302529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59293-A17B-46A0-A153-F336FB531C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01D0E8-7781-4AAC-9C5E-FABDC95B4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EB89-9227-48F3-8FAF-1A559FB38F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F5859-0994-4A66-8FF2-7A6FB3B35A3A}" type="datetimeFigureOut">
              <a:rPr lang="en-US" smtClean="0"/>
              <a:t>8/22/2023</a:t>
            </a:fld>
            <a:endParaRPr lang="en-US"/>
          </a:p>
        </p:txBody>
      </p:sp>
      <p:sp>
        <p:nvSpPr>
          <p:cNvPr id="5" name="Footer Placeholder 4">
            <a:extLst>
              <a:ext uri="{FF2B5EF4-FFF2-40B4-BE49-F238E27FC236}">
                <a16:creationId xmlns:a16="http://schemas.microsoft.com/office/drawing/2014/main" id="{F0C8B5EF-F5E5-4452-A508-B28C191194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F0FDD5-5B98-448C-B54A-37CCE526E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7AC16-C399-4361-A2C3-F25C1D6E2E00}" type="slidenum">
              <a:rPr lang="en-US" smtClean="0"/>
              <a:t>‹#›</a:t>
            </a:fld>
            <a:endParaRPr lang="en-US"/>
          </a:p>
        </p:txBody>
      </p:sp>
    </p:spTree>
    <p:extLst>
      <p:ext uri="{BB962C8B-B14F-4D97-AF65-F5344CB8AC3E}">
        <p14:creationId xmlns:p14="http://schemas.microsoft.com/office/powerpoint/2010/main" val="423178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21_C7262F0.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6_73F95E1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4A7ED8-8614-0CCA-EBFB-E966CD789028}"/>
              </a:ext>
            </a:extLst>
          </p:cNvPr>
          <p:cNvGraphicFramePr>
            <a:graphicFrameLocks noGrp="1"/>
          </p:cNvGraphicFramePr>
          <p:nvPr>
            <p:extLst>
              <p:ext uri="{D42A27DB-BD31-4B8C-83A1-F6EECF244321}">
                <p14:modId xmlns:p14="http://schemas.microsoft.com/office/powerpoint/2010/main" val="2230373598"/>
              </p:ext>
            </p:extLst>
          </p:nvPr>
        </p:nvGraphicFramePr>
        <p:xfrm>
          <a:off x="1888435" y="887897"/>
          <a:ext cx="8415130" cy="4093424"/>
        </p:xfrm>
        <a:graphic>
          <a:graphicData uri="http://schemas.openxmlformats.org/drawingml/2006/table">
            <a:tbl>
              <a:tblPr firstRow="1" firstCol="1" bandRow="1">
                <a:tableStyleId>{5C22544A-7EE6-4342-B048-85BDC9FD1C3A}</a:tableStyleId>
              </a:tblPr>
              <a:tblGrid>
                <a:gridCol w="8415130">
                  <a:extLst>
                    <a:ext uri="{9D8B030D-6E8A-4147-A177-3AD203B41FA5}">
                      <a16:colId xmlns:a16="http://schemas.microsoft.com/office/drawing/2014/main" val="3257242110"/>
                    </a:ext>
                  </a:extLst>
                </a:gridCol>
              </a:tblGrid>
              <a:tr h="4093424">
                <a:tc>
                  <a:txBody>
                    <a:bodyPr/>
                    <a:lstStyle/>
                    <a:p>
                      <a:pPr marL="0" marR="513715" indent="0" algn="ctr">
                        <a:lnSpc>
                          <a:spcPct val="100000"/>
                        </a:lnSpc>
                        <a:spcBef>
                          <a:spcPts val="0"/>
                        </a:spcBef>
                        <a:spcAft>
                          <a:spcPts val="0"/>
                        </a:spcAft>
                      </a:pPr>
                      <a:r>
                        <a:rPr lang="en-US" sz="4000">
                          <a:effectLst/>
                        </a:rPr>
                        <a:t>Curbside </a:t>
                      </a:r>
                    </a:p>
                    <a:p>
                      <a:pPr marL="0" marR="513715" indent="0" algn="ctr">
                        <a:lnSpc>
                          <a:spcPct val="107000"/>
                        </a:lnSpc>
                        <a:spcBef>
                          <a:spcPts val="0"/>
                        </a:spcBef>
                        <a:spcAft>
                          <a:spcPts val="0"/>
                        </a:spcAft>
                      </a:pPr>
                      <a:r>
                        <a:rPr lang="en-US" sz="4000">
                          <a:effectLst/>
                        </a:rPr>
                        <a:t>Voting Site Station </a:t>
                      </a:r>
                      <a:endParaRPr lang="en-US" sz="1400">
                        <a:effectLst/>
                      </a:endParaRPr>
                    </a:p>
                    <a:p>
                      <a:pPr marL="0" marR="514350" indent="0" algn="ctr">
                        <a:lnSpc>
                          <a:spcPct val="107000"/>
                        </a:lnSpc>
                        <a:spcBef>
                          <a:spcPts val="0"/>
                        </a:spcBef>
                        <a:spcAft>
                          <a:spcPts val="0"/>
                        </a:spcAft>
                      </a:pPr>
                      <a:r>
                        <a:rPr lang="en-US" sz="4000">
                          <a:effectLst/>
                        </a:rPr>
                        <a:t>Guide</a:t>
                      </a:r>
                      <a:endParaRPr lang="en-US" sz="1400">
                        <a:effectLst/>
                      </a:endParaRPr>
                    </a:p>
                    <a:p>
                      <a:pPr marL="0" marR="588645" indent="0" algn="ctr">
                        <a:lnSpc>
                          <a:spcPct val="107000"/>
                        </a:lnSpc>
                        <a:spcBef>
                          <a:spcPts val="0"/>
                        </a:spcBef>
                        <a:spcAft>
                          <a:spcPts val="0"/>
                        </a:spcAft>
                      </a:pPr>
                      <a:endParaRPr lang="en-US" sz="1800">
                        <a:effectLst/>
                      </a:endParaRPr>
                    </a:p>
                    <a:p>
                      <a:pPr marL="0" marR="588645" indent="0" algn="ctr">
                        <a:lnSpc>
                          <a:spcPct val="107000"/>
                        </a:lnSpc>
                        <a:spcBef>
                          <a:spcPts val="0"/>
                        </a:spcBef>
                        <a:spcAft>
                          <a:spcPts val="0"/>
                        </a:spcAft>
                      </a:pPr>
                      <a:r>
                        <a:rPr lang="en-US" sz="1800">
                          <a:effectLst/>
                        </a:rPr>
                        <a:t>Revised 2023</a:t>
                      </a:r>
                      <a:endParaRPr lang="en-US" sz="1400">
                        <a:solidFill>
                          <a:srgbClr val="23396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95" marR="73025" marT="387350" marB="374015" anchor="ctr">
                    <a:solidFill>
                      <a:srgbClr val="233962"/>
                    </a:solidFill>
                  </a:tcPr>
                </a:tc>
                <a:extLst>
                  <a:ext uri="{0D108BD9-81ED-4DB2-BD59-A6C34878D82A}">
                    <a16:rowId xmlns:a16="http://schemas.microsoft.com/office/drawing/2014/main" val="1107416933"/>
                  </a:ext>
                </a:extLst>
              </a:tr>
            </a:tbl>
          </a:graphicData>
        </a:graphic>
      </p:graphicFrame>
    </p:spTree>
    <p:extLst>
      <p:ext uri="{BB962C8B-B14F-4D97-AF65-F5344CB8AC3E}">
        <p14:creationId xmlns:p14="http://schemas.microsoft.com/office/powerpoint/2010/main" val="3457223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6122748"/>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6113933"/>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rPr>
              <a:t>Curbside |3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3" name="Text Box 59">
            <a:extLst>
              <a:ext uri="{FF2B5EF4-FFF2-40B4-BE49-F238E27FC236}">
                <a16:creationId xmlns:a16="http://schemas.microsoft.com/office/drawing/2014/main" id="{89B1A7F3-95BD-4C26-A9FA-70767A1CC411}"/>
              </a:ext>
            </a:extLst>
          </p:cNvPr>
          <p:cNvSpPr txBox="1">
            <a:spLocks noChangeAspect="1" noChangeArrowheads="1"/>
          </p:cNvSpPr>
          <p:nvPr/>
        </p:nvSpPr>
        <p:spPr bwMode="auto">
          <a:xfrm>
            <a:off x="2626379" y="56975"/>
            <a:ext cx="6874758" cy="536090"/>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1: Voter Greeting</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8" name="TextBox 7">
            <a:extLst>
              <a:ext uri="{FF2B5EF4-FFF2-40B4-BE49-F238E27FC236}">
                <a16:creationId xmlns:a16="http://schemas.microsoft.com/office/drawing/2014/main" id="{3CB16648-2AA0-4490-B258-64E4D2EB9C6E}"/>
              </a:ext>
            </a:extLst>
          </p:cNvPr>
          <p:cNvSpPr txBox="1"/>
          <p:nvPr/>
        </p:nvSpPr>
        <p:spPr>
          <a:xfrm>
            <a:off x="2693763" y="3306802"/>
            <a:ext cx="6910000" cy="1815882"/>
          </a:xfrm>
          <a:prstGeom prst="rect">
            <a:avLst/>
          </a:prstGeom>
          <a:noFill/>
        </p:spPr>
        <p:txBody>
          <a:bodyPr wrap="square" lIns="91440" tIns="45720" rIns="91440" bIns="45720" rtlCol="0" anchor="t">
            <a:spAutoFit/>
          </a:bodyPr>
          <a:lstStyle/>
          <a:p>
            <a:pPr lvl="0" eaLnBrk="0" fontAlgn="base" hangingPunct="0">
              <a:spcBef>
                <a:spcPct val="0"/>
              </a:spcBef>
              <a:spcAft>
                <a:spcPct val="0"/>
              </a:spcAft>
            </a:pPr>
            <a:r>
              <a:rPr lang="en-US" altLang="en-US" sz="1400">
                <a:solidFill>
                  <a:srgbClr val="233962"/>
                </a:solidFill>
                <a:latin typeface="Calibri"/>
                <a:cs typeface="Calibri"/>
              </a:rPr>
              <a:t>The following circumstances require the curbside official to inform the voter of the options for voting a provisional ballot without an ID:</a:t>
            </a:r>
          </a:p>
          <a:p>
            <a:pPr lvl="0" eaLnBrk="0" fontAlgn="base" hangingPunct="0">
              <a:spcBef>
                <a:spcPct val="0"/>
              </a:spcBef>
              <a:spcAft>
                <a:spcPct val="0"/>
              </a:spcAft>
            </a:pPr>
            <a:endParaRPr lang="en-US" altLang="en-US" sz="1400" b="1">
              <a:solidFill>
                <a:srgbClr val="233962"/>
              </a:solidFill>
              <a:latin typeface="Calibri" panose="020F0502020204030204" pitchFamily="34" charset="0"/>
            </a:endParaRPr>
          </a:p>
          <a:p>
            <a:pPr marL="171450" lvl="0" indent="-171450" eaLnBrk="0" fontAlgn="base" hangingPunct="0">
              <a:spcBef>
                <a:spcPct val="0"/>
              </a:spcBef>
              <a:spcAft>
                <a:spcPct val="0"/>
              </a:spcAft>
              <a:buFont typeface="Wingdings" panose="05000000000000000000" pitchFamily="2" charset="2"/>
              <a:buChar char="Ø"/>
            </a:pPr>
            <a:r>
              <a:rPr lang="en-US" altLang="en-US" sz="1400" b="1">
                <a:solidFill>
                  <a:srgbClr val="233962"/>
                </a:solidFill>
                <a:latin typeface="Calibri"/>
                <a:cs typeface="Calibri"/>
              </a:rPr>
              <a:t>If a voter does not show photo ID due to some difficulty that prevents the voter from presenting a photo ID (a “reasonable impediment”)</a:t>
            </a:r>
          </a:p>
          <a:p>
            <a:pPr marL="171450" lvl="0" indent="-171450" eaLnBrk="0" fontAlgn="base" hangingPunct="0">
              <a:spcBef>
                <a:spcPct val="0"/>
              </a:spcBef>
              <a:spcAft>
                <a:spcPct val="0"/>
              </a:spcAft>
              <a:buFont typeface="Wingdings" panose="05000000000000000000" pitchFamily="2" charset="2"/>
              <a:buChar char="Ø"/>
            </a:pPr>
            <a:r>
              <a:rPr lang="en-US" altLang="en-US" sz="1400" b="1">
                <a:solidFill>
                  <a:srgbClr val="233962"/>
                </a:solidFill>
                <a:latin typeface="Calibri"/>
                <a:cs typeface="Calibri"/>
              </a:rPr>
              <a:t>If a voter simply refuses to show a photo ID</a:t>
            </a:r>
            <a:endParaRPr lang="en-US" altLang="en-US" sz="1400" b="1">
              <a:solidFill>
                <a:prstClr val="black"/>
              </a:solidFill>
              <a:latin typeface="Calibri"/>
              <a:cs typeface="Calibri"/>
            </a:endParaRPr>
          </a:p>
          <a:p>
            <a:pPr marL="171450" lvl="0" indent="-171450" eaLnBrk="0" fontAlgn="base" hangingPunct="0">
              <a:spcBef>
                <a:spcPct val="0"/>
              </a:spcBef>
              <a:spcAft>
                <a:spcPct val="0"/>
              </a:spcAft>
              <a:buFont typeface="Wingdings" panose="05000000000000000000" pitchFamily="2" charset="2"/>
              <a:buChar char="Ø"/>
            </a:pPr>
            <a:r>
              <a:rPr lang="en-US" altLang="en-US" sz="1400" b="1">
                <a:solidFill>
                  <a:srgbClr val="233962"/>
                </a:solidFill>
                <a:latin typeface="Calibri"/>
                <a:cs typeface="Calibri"/>
              </a:rPr>
              <a:t>If a voter does not show photo ID due to a religious objection to being photographed</a:t>
            </a:r>
          </a:p>
          <a:p>
            <a:pPr marL="171450" lvl="0" indent="-171450" eaLnBrk="0" fontAlgn="base" hangingPunct="0">
              <a:spcBef>
                <a:spcPct val="0"/>
              </a:spcBef>
              <a:spcAft>
                <a:spcPct val="0"/>
              </a:spcAft>
              <a:buFont typeface="Wingdings" panose="05000000000000000000" pitchFamily="2" charset="2"/>
              <a:buChar char="Ø"/>
            </a:pPr>
            <a:r>
              <a:rPr lang="en-US" altLang="en-US" sz="1400" b="1">
                <a:solidFill>
                  <a:srgbClr val="233962"/>
                </a:solidFill>
                <a:latin typeface="Calibri"/>
                <a:cs typeface="Calibri"/>
              </a:rPr>
              <a:t>If a voter does not show photo ID because they are a victim of a recent natural disaster</a:t>
            </a:r>
          </a:p>
        </p:txBody>
      </p:sp>
      <p:sp>
        <p:nvSpPr>
          <p:cNvPr id="9" name="TextBox 8">
            <a:extLst>
              <a:ext uri="{FF2B5EF4-FFF2-40B4-BE49-F238E27FC236}">
                <a16:creationId xmlns:a16="http://schemas.microsoft.com/office/drawing/2014/main" id="{6497ADC6-1677-446C-AE0D-A56147A75E3D}"/>
              </a:ext>
            </a:extLst>
          </p:cNvPr>
          <p:cNvSpPr txBox="1"/>
          <p:nvPr/>
        </p:nvSpPr>
        <p:spPr>
          <a:xfrm>
            <a:off x="3070459" y="1598994"/>
            <a:ext cx="5813659" cy="523220"/>
          </a:xfrm>
          <a:prstGeom prst="rect">
            <a:avLst/>
          </a:prstGeom>
          <a:noFill/>
        </p:spPr>
        <p:txBody>
          <a:bodyPr wrap="square" rtlCol="0">
            <a:spAutoFit/>
          </a:bodyPr>
          <a:lstStyle/>
          <a:p>
            <a:pPr algn="ctr"/>
            <a:r>
              <a:rPr lang="en-US" sz="1400">
                <a:solidFill>
                  <a:srgbClr val="233962"/>
                </a:solidFill>
              </a:rPr>
              <a:t>NC law requires a voter to show an acceptable form of photo ID or to sign a form claiming an exception (the Photo ID Exception Form).</a:t>
            </a:r>
          </a:p>
        </p:txBody>
      </p:sp>
      <p:sp>
        <p:nvSpPr>
          <p:cNvPr id="14" name="TextBox 13">
            <a:extLst>
              <a:ext uri="{FF2B5EF4-FFF2-40B4-BE49-F238E27FC236}">
                <a16:creationId xmlns:a16="http://schemas.microsoft.com/office/drawing/2014/main" id="{2893ACE8-7871-408F-84C7-72D018CCD6C1}"/>
              </a:ext>
            </a:extLst>
          </p:cNvPr>
          <p:cNvSpPr txBox="1"/>
          <p:nvPr/>
        </p:nvSpPr>
        <p:spPr>
          <a:xfrm>
            <a:off x="2693763" y="6099907"/>
            <a:ext cx="1569893"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sp>
        <p:nvSpPr>
          <p:cNvPr id="2" name="Rectangle 61">
            <a:extLst>
              <a:ext uri="{FF2B5EF4-FFF2-40B4-BE49-F238E27FC236}">
                <a16:creationId xmlns:a16="http://schemas.microsoft.com/office/drawing/2014/main" id="{78FC3F7B-CA2B-7794-DF41-3490B0FCFEE0}"/>
              </a:ext>
            </a:extLst>
          </p:cNvPr>
          <p:cNvSpPr>
            <a:spLocks noChangeArrowheads="1"/>
          </p:cNvSpPr>
          <p:nvPr/>
        </p:nvSpPr>
        <p:spPr bwMode="auto">
          <a:xfrm>
            <a:off x="2658621" y="704640"/>
            <a:ext cx="6842516" cy="842680"/>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400" b="1" kern="0">
                <a:solidFill>
                  <a:srgbClr val="FFFFFF"/>
                </a:solidFill>
                <a:latin typeface="Century Gothic" panose="020B0502020202020204" pitchFamily="34" charset="0"/>
              </a:rPr>
              <a:t>Request the Voter’s Photo ID</a:t>
            </a:r>
          </a:p>
          <a:p>
            <a:pPr lvl="0" algn="ctr" eaLnBrk="0" fontAlgn="base" hangingPunct="0">
              <a:spcBef>
                <a:spcPct val="0"/>
              </a:spcBef>
              <a:spcAft>
                <a:spcPct val="0"/>
              </a:spcAft>
              <a:defRPr/>
            </a:pPr>
            <a:r>
              <a:rPr lang="en-US" altLang="en-US" sz="1600" b="1" kern="0">
                <a:solidFill>
                  <a:srgbClr val="FFFFFF"/>
                </a:solidFill>
                <a:latin typeface="Century Gothic" panose="020B0502020202020204" pitchFamily="34" charset="0"/>
              </a:rPr>
              <a:t>(you do not need to take the photo ID into the voting enclosure)</a:t>
            </a:r>
          </a:p>
        </p:txBody>
      </p:sp>
      <p:pic>
        <p:nvPicPr>
          <p:cNvPr id="3" name="Graphic 2" descr="Warning">
            <a:extLst>
              <a:ext uri="{FF2B5EF4-FFF2-40B4-BE49-F238E27FC236}">
                <a16:creationId xmlns:a16="http://schemas.microsoft.com/office/drawing/2014/main" id="{20AB600C-5318-9826-4BB7-1287312B9F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5686" y="2512452"/>
            <a:ext cx="387841" cy="387841"/>
          </a:xfrm>
          <a:prstGeom prst="rect">
            <a:avLst/>
          </a:prstGeom>
        </p:spPr>
      </p:pic>
      <p:sp>
        <p:nvSpPr>
          <p:cNvPr id="4" name="TextBox 3">
            <a:extLst>
              <a:ext uri="{FF2B5EF4-FFF2-40B4-BE49-F238E27FC236}">
                <a16:creationId xmlns:a16="http://schemas.microsoft.com/office/drawing/2014/main" id="{B77F6075-4B9F-DE55-622C-0B10D19E1CF4}"/>
              </a:ext>
            </a:extLst>
          </p:cNvPr>
          <p:cNvSpPr txBox="1"/>
          <p:nvPr/>
        </p:nvSpPr>
        <p:spPr>
          <a:xfrm>
            <a:off x="3272590" y="2399213"/>
            <a:ext cx="5963132" cy="738664"/>
          </a:xfrm>
          <a:prstGeom prst="rect">
            <a:avLst/>
          </a:prstGeom>
          <a:noFill/>
        </p:spPr>
        <p:txBody>
          <a:bodyPr wrap="square" rtlCol="0">
            <a:spAutoFit/>
          </a:bodyPr>
          <a:lstStyle/>
          <a:p>
            <a:r>
              <a:rPr lang="en-US" sz="1400">
                <a:solidFill>
                  <a:srgbClr val="233962"/>
                </a:solidFill>
              </a:rPr>
              <a:t>If a voter says they forgot their ID, ask them if they can easily retrieve it. If they cannot, they must be informed of the options for voting a provisional ballot without an ID.</a:t>
            </a:r>
          </a:p>
        </p:txBody>
      </p:sp>
      <p:sp>
        <p:nvSpPr>
          <p:cNvPr id="5" name="TextBox 4">
            <a:extLst>
              <a:ext uri="{FF2B5EF4-FFF2-40B4-BE49-F238E27FC236}">
                <a16:creationId xmlns:a16="http://schemas.microsoft.com/office/drawing/2014/main" id="{5B12453D-33CD-4E57-FC29-3CA37CE4B387}"/>
              </a:ext>
            </a:extLst>
          </p:cNvPr>
          <p:cNvSpPr txBox="1"/>
          <p:nvPr/>
        </p:nvSpPr>
        <p:spPr>
          <a:xfrm>
            <a:off x="2693396" y="5375304"/>
            <a:ext cx="6772965" cy="307777"/>
          </a:xfrm>
          <a:prstGeom prst="rect">
            <a:avLst/>
          </a:prstGeom>
          <a:noFill/>
        </p:spPr>
        <p:txBody>
          <a:bodyPr wrap="square" rtlCol="0">
            <a:spAutoFit/>
          </a:bodyPr>
          <a:lstStyle/>
          <a:p>
            <a:pPr algn="ctr"/>
            <a:r>
              <a:rPr lang="en-US" sz="1400">
                <a:solidFill>
                  <a:srgbClr val="233962"/>
                </a:solidFill>
              </a:rPr>
              <a:t>If a voter needs to cast a provisional ballot, please follow the procedures in step 7 and 8. </a:t>
            </a:r>
          </a:p>
        </p:txBody>
      </p:sp>
    </p:spTree>
    <p:custDataLst>
      <p:tags r:id="rId1"/>
    </p:custDataLst>
    <p:extLst>
      <p:ext uri="{BB962C8B-B14F-4D97-AF65-F5344CB8AC3E}">
        <p14:creationId xmlns:p14="http://schemas.microsoft.com/office/powerpoint/2010/main" val="3528238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1">
            <a:extLst>
              <a:ext uri="{FF2B5EF4-FFF2-40B4-BE49-F238E27FC236}">
                <a16:creationId xmlns:a16="http://schemas.microsoft.com/office/drawing/2014/main" id="{E074B4E3-5EEC-B0F9-B9D3-94972B9E852B}"/>
              </a:ext>
            </a:extLst>
          </p:cNvPr>
          <p:cNvSpPr>
            <a:spLocks noChangeArrowheads="1"/>
          </p:cNvSpPr>
          <p:nvPr/>
        </p:nvSpPr>
        <p:spPr bwMode="auto">
          <a:xfrm>
            <a:off x="2984500" y="172279"/>
            <a:ext cx="6477000" cy="876876"/>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400" b="1" kern="0">
                <a:solidFill>
                  <a:srgbClr val="FFFFFF"/>
                </a:solidFill>
                <a:latin typeface="Century Gothic" panose="020B0502020202020204" pitchFamily="34" charset="0"/>
              </a:rPr>
              <a:t>Request the Voter’s Photo ID</a:t>
            </a:r>
          </a:p>
          <a:p>
            <a:pPr lvl="0" algn="ctr" eaLnBrk="0" fontAlgn="base" hangingPunct="0">
              <a:spcBef>
                <a:spcPct val="0"/>
              </a:spcBef>
              <a:spcAft>
                <a:spcPct val="0"/>
              </a:spcAft>
              <a:defRPr/>
            </a:pPr>
            <a:r>
              <a:rPr lang="en-US" altLang="en-US" sz="1600" b="1" kern="0">
                <a:solidFill>
                  <a:srgbClr val="FFFFFF"/>
                </a:solidFill>
                <a:latin typeface="Century Gothic" panose="020B0502020202020204" pitchFamily="34" charset="0"/>
              </a:rPr>
              <a:t>(you do not need to take the photo ID into the voting enclosure)</a:t>
            </a:r>
          </a:p>
        </p:txBody>
      </p:sp>
      <p:sp>
        <p:nvSpPr>
          <p:cNvPr id="2" name="TextBox 1">
            <a:extLst>
              <a:ext uri="{FF2B5EF4-FFF2-40B4-BE49-F238E27FC236}">
                <a16:creationId xmlns:a16="http://schemas.microsoft.com/office/drawing/2014/main" id="{29CEC5D3-DE70-BD1A-C40B-66A6D2AEA48B}"/>
              </a:ext>
            </a:extLst>
          </p:cNvPr>
          <p:cNvSpPr txBox="1"/>
          <p:nvPr/>
        </p:nvSpPr>
        <p:spPr>
          <a:xfrm>
            <a:off x="1203325" y="1571625"/>
            <a:ext cx="10039350" cy="646331"/>
          </a:xfrm>
          <a:prstGeom prst="rect">
            <a:avLst/>
          </a:prstGeom>
          <a:noFill/>
        </p:spPr>
        <p:txBody>
          <a:bodyPr wrap="square" rtlCol="0">
            <a:spAutoFit/>
          </a:bodyPr>
          <a:lstStyle/>
          <a:p>
            <a:r>
              <a:rPr lang="en-US" sz="1800">
                <a:effectLst/>
                <a:latin typeface="Segoe UI" panose="020B0502040204020203" pitchFamily="34" charset="0"/>
              </a:rPr>
              <a:t>The curbside election official should use the list of Acceptable Photo IDs for Voting in 2023 and the Common ID Flyer to confirm that the photo ID presented is an acceptable type of ID.</a:t>
            </a:r>
            <a:endParaRPr lang="en-US"/>
          </a:p>
        </p:txBody>
      </p:sp>
      <p:pic>
        <p:nvPicPr>
          <p:cNvPr id="10" name="Picture 9">
            <a:extLst>
              <a:ext uri="{FF2B5EF4-FFF2-40B4-BE49-F238E27FC236}">
                <a16:creationId xmlns:a16="http://schemas.microsoft.com/office/drawing/2014/main" id="{AAAC4BCD-1E24-76BD-2943-D50CAFD267C3}"/>
              </a:ext>
            </a:extLst>
          </p:cNvPr>
          <p:cNvPicPr>
            <a:picLocks noChangeAspect="1"/>
          </p:cNvPicPr>
          <p:nvPr/>
        </p:nvPicPr>
        <p:blipFill>
          <a:blip r:embed="rId3"/>
          <a:stretch>
            <a:fillRect/>
          </a:stretch>
        </p:blipFill>
        <p:spPr>
          <a:xfrm>
            <a:off x="352425" y="2219681"/>
            <a:ext cx="5264150" cy="4552195"/>
          </a:xfrm>
          <a:prstGeom prst="rect">
            <a:avLst/>
          </a:prstGeom>
        </p:spPr>
      </p:pic>
      <p:pic>
        <p:nvPicPr>
          <p:cNvPr id="12" name="Picture 11">
            <a:extLst>
              <a:ext uri="{FF2B5EF4-FFF2-40B4-BE49-F238E27FC236}">
                <a16:creationId xmlns:a16="http://schemas.microsoft.com/office/drawing/2014/main" id="{33E0E28E-915A-84DB-BAE0-9B05E620129A}"/>
              </a:ext>
            </a:extLst>
          </p:cNvPr>
          <p:cNvPicPr>
            <a:picLocks noChangeAspect="1"/>
          </p:cNvPicPr>
          <p:nvPr/>
        </p:nvPicPr>
        <p:blipFill>
          <a:blip r:embed="rId4"/>
          <a:stretch>
            <a:fillRect/>
          </a:stretch>
        </p:blipFill>
        <p:spPr>
          <a:xfrm>
            <a:off x="5691187" y="2262568"/>
            <a:ext cx="6368903" cy="4423151"/>
          </a:xfrm>
          <a:prstGeom prst="rect">
            <a:avLst/>
          </a:prstGeom>
        </p:spPr>
      </p:pic>
    </p:spTree>
    <p:extLst>
      <p:ext uri="{BB962C8B-B14F-4D97-AF65-F5344CB8AC3E}">
        <p14:creationId xmlns:p14="http://schemas.microsoft.com/office/powerpoint/2010/main" val="100342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2: Initial ID Review</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1947115"/>
            <a:ext cx="640135" cy="371888"/>
          </a:xfrm>
          <a:prstGeom prst="rect">
            <a:avLst/>
          </a:prstGeom>
        </p:spPr>
      </p:pic>
      <p:pic>
        <p:nvPicPr>
          <p:cNvPr id="8" name="Picture 7">
            <a:extLst>
              <a:ext uri="{FF2B5EF4-FFF2-40B4-BE49-F238E27FC236}">
                <a16:creationId xmlns:a16="http://schemas.microsoft.com/office/drawing/2014/main" id="{6C8F5637-FFEA-4F48-9A9D-04AEFBB8AC7C}"/>
              </a:ext>
            </a:extLst>
          </p:cNvPr>
          <p:cNvPicPr>
            <a:picLocks noChangeAspect="1"/>
          </p:cNvPicPr>
          <p:nvPr/>
        </p:nvPicPr>
        <p:blipFill>
          <a:blip r:embed="rId4"/>
          <a:stretch>
            <a:fillRect/>
          </a:stretch>
        </p:blipFill>
        <p:spPr>
          <a:xfrm>
            <a:off x="3364850" y="2682329"/>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64850" y="3553670"/>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931290"/>
            <a:ext cx="48112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Inspect the photo ID</a:t>
            </a:r>
          </a:p>
        </p:txBody>
      </p:sp>
      <p:sp>
        <p:nvSpPr>
          <p:cNvPr id="11" name="TextBox 10">
            <a:extLst>
              <a:ext uri="{FF2B5EF4-FFF2-40B4-BE49-F238E27FC236}">
                <a16:creationId xmlns:a16="http://schemas.microsoft.com/office/drawing/2014/main" id="{833F6D69-405A-44FE-B9AA-AF848DA26CBC}"/>
              </a:ext>
            </a:extLst>
          </p:cNvPr>
          <p:cNvSpPr txBox="1"/>
          <p:nvPr/>
        </p:nvSpPr>
        <p:spPr>
          <a:xfrm>
            <a:off x="4004985" y="2664277"/>
            <a:ext cx="5487776"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if the photo ID is an acceptable type</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416836"/>
            <a:ext cx="5487776"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if the photo ID meets expiration requirements</a:t>
            </a:r>
          </a:p>
        </p:txBody>
      </p:sp>
      <p:sp>
        <p:nvSpPr>
          <p:cNvPr id="13" name="TextBox 12">
            <a:extLst>
              <a:ext uri="{FF2B5EF4-FFF2-40B4-BE49-F238E27FC236}">
                <a16:creationId xmlns:a16="http://schemas.microsoft.com/office/drawing/2014/main" id="{B038A3DD-B2AC-A931-5FD8-35FE44F73006}"/>
              </a:ext>
            </a:extLst>
          </p:cNvPr>
          <p:cNvSpPr txBox="1"/>
          <p:nvPr/>
        </p:nvSpPr>
        <p:spPr>
          <a:xfrm>
            <a:off x="4004985" y="4216725"/>
            <a:ext cx="4811282"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if the photograph on the photo ID reasonably resembles the person presenting to vote</a:t>
            </a:r>
          </a:p>
        </p:txBody>
      </p:sp>
      <p:pic>
        <p:nvPicPr>
          <p:cNvPr id="14" name="Picture 13">
            <a:extLst>
              <a:ext uri="{FF2B5EF4-FFF2-40B4-BE49-F238E27FC236}">
                <a16:creationId xmlns:a16="http://schemas.microsoft.com/office/drawing/2014/main" id="{CB91DD51-363D-1948-9B32-7C3C25147014}"/>
              </a:ext>
            </a:extLst>
          </p:cNvPr>
          <p:cNvPicPr>
            <a:picLocks noChangeAspect="1"/>
          </p:cNvPicPr>
          <p:nvPr/>
        </p:nvPicPr>
        <p:blipFill>
          <a:blip r:embed="rId4"/>
          <a:stretch>
            <a:fillRect/>
          </a:stretch>
        </p:blipFill>
        <p:spPr>
          <a:xfrm>
            <a:off x="3347758" y="4271962"/>
            <a:ext cx="640135" cy="371888"/>
          </a:xfrm>
          <a:prstGeom prst="rect">
            <a:avLst/>
          </a:prstGeom>
        </p:spPr>
      </p:pic>
    </p:spTree>
    <p:custDataLst>
      <p:tags r:id="rId1"/>
    </p:custDataLst>
    <p:extLst>
      <p:ext uri="{BB962C8B-B14F-4D97-AF65-F5344CB8AC3E}">
        <p14:creationId xmlns:p14="http://schemas.microsoft.com/office/powerpoint/2010/main" val="417375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660880"/>
            <a:ext cx="6838950" cy="406877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93523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defRPr/>
            </a:pPr>
            <a:r>
              <a:rPr lang="en-US" altLang="en-US" sz="2800" b="1">
                <a:solidFill>
                  <a:srgbClr val="FFFFFF"/>
                </a:solidFill>
                <a:latin typeface="Century Gothic"/>
              </a:rPr>
              <a:t>Step 3: Evaluation of the Name on the </a:t>
            </a:r>
            <a:r>
              <a:rPr lang="en-US" altLang="en-US" sz="2800" b="1" dirty="0">
                <a:solidFill>
                  <a:srgbClr val="FFFFFF"/>
                </a:solidFill>
                <a:latin typeface="Century Gothic"/>
              </a:rPr>
              <a:t>Photo ID</a:t>
            </a:r>
            <a:endParaRPr kumimoji="0" lang="en-US" altLang="en-US" sz="2400" b="0" i="0" u="none" strike="noStrike" kern="0" cap="none" spc="0" normalizeH="0" baseline="0" noProof="0" dirty="0">
              <a:ln>
                <a:noFill/>
              </a:ln>
              <a:solidFill>
                <a:prstClr val="black"/>
              </a:solidFill>
              <a:effectLst/>
              <a:uLnTx/>
              <a:uFillTx/>
              <a:latin typeface="Century Gothic"/>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2214562"/>
            <a:ext cx="640135" cy="371888"/>
          </a:xfrm>
          <a:prstGeom prst="rect">
            <a:avLst/>
          </a:prstGeom>
        </p:spPr>
      </p:pic>
      <p:pic>
        <p:nvPicPr>
          <p:cNvPr id="8" name="Picture 7">
            <a:extLst>
              <a:ext uri="{FF2B5EF4-FFF2-40B4-BE49-F238E27FC236}">
                <a16:creationId xmlns:a16="http://schemas.microsoft.com/office/drawing/2014/main" id="{6C8F5637-FFEA-4F48-9A9D-04AEFBB8AC7C}"/>
              </a:ext>
            </a:extLst>
          </p:cNvPr>
          <p:cNvPicPr>
            <a:picLocks noChangeAspect="1"/>
          </p:cNvPicPr>
          <p:nvPr/>
        </p:nvPicPr>
        <p:blipFill>
          <a:blip r:embed="rId4"/>
          <a:stretch>
            <a:fillRect/>
          </a:stretch>
        </p:blipFill>
        <p:spPr>
          <a:xfrm>
            <a:off x="3364850" y="3094896"/>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931290"/>
            <a:ext cx="4811282"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Return ID to voter and proceed to check in station</a:t>
            </a:r>
          </a:p>
        </p:txBody>
      </p:sp>
      <p:sp>
        <p:nvSpPr>
          <p:cNvPr id="11" name="TextBox 10">
            <a:extLst>
              <a:ext uri="{FF2B5EF4-FFF2-40B4-BE49-F238E27FC236}">
                <a16:creationId xmlns:a16="http://schemas.microsoft.com/office/drawing/2014/main" id="{833F6D69-405A-44FE-B9AA-AF848DA26CBC}"/>
              </a:ext>
            </a:extLst>
          </p:cNvPr>
          <p:cNvSpPr txBox="1"/>
          <p:nvPr/>
        </p:nvSpPr>
        <p:spPr>
          <a:xfrm>
            <a:off x="3987893" y="2845602"/>
            <a:ext cx="5487776"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if the name on the photo ID is the same as or substantially equivalent to the name on the voter record (Electronic or Paper List)</a:t>
            </a:r>
          </a:p>
        </p:txBody>
      </p:sp>
      <p:sp>
        <p:nvSpPr>
          <p:cNvPr id="13" name="Rectangle 2">
            <a:extLst>
              <a:ext uri="{FF2B5EF4-FFF2-40B4-BE49-F238E27FC236}">
                <a16:creationId xmlns:a16="http://schemas.microsoft.com/office/drawing/2014/main" id="{701BE427-01B5-DA7C-6FB4-E3F319EE7A05}"/>
              </a:ext>
            </a:extLst>
          </p:cNvPr>
          <p:cNvSpPr>
            <a:spLocks noChangeArrowheads="1"/>
          </p:cNvSpPr>
          <p:nvPr/>
        </p:nvSpPr>
        <p:spPr bwMode="auto">
          <a:xfrm>
            <a:off x="4345714" y="4081329"/>
            <a:ext cx="3655286" cy="1053300"/>
          </a:xfrm>
          <a:prstGeom prst="rect">
            <a:avLst/>
          </a:prstGeom>
          <a:solidFill>
            <a:srgbClr val="A0191D"/>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r>
              <a:rPr lang="en-US" sz="2000" b="1">
                <a:solidFill>
                  <a:schemeClr val="bg1"/>
                </a:solidFill>
                <a:latin typeface="Century Gothic" panose="020B0502020202020204" pitchFamily="34" charset="0"/>
              </a:rPr>
              <a:t>Make a final determination that the photo ID meets all requirements</a:t>
            </a:r>
          </a:p>
        </p:txBody>
      </p:sp>
    </p:spTree>
    <p:custDataLst>
      <p:tags r:id="rId1"/>
    </p:custDataLst>
    <p:extLst>
      <p:ext uri="{BB962C8B-B14F-4D97-AF65-F5344CB8AC3E}">
        <p14:creationId xmlns:p14="http://schemas.microsoft.com/office/powerpoint/2010/main" val="40631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11" name="Picture 57" descr="logo_rec_elections_white_white">
            <a:extLst>
              <a:ext uri="{FF2B5EF4-FFF2-40B4-BE49-F238E27FC236}">
                <a16:creationId xmlns:a16="http://schemas.microsoft.com/office/drawing/2014/main" id="{DB45EAA4-5F68-4FD0-BCB9-589953248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925" y="7124211"/>
            <a:ext cx="2571780" cy="46667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r" eaLnBrk="0" fontAlgn="base" hangingPunct="0">
              <a:spcBef>
                <a:spcPct val="0"/>
              </a:spcBef>
              <a:spcAft>
                <a:spcPct val="0"/>
              </a:spcAft>
            </a:pPr>
            <a:r>
              <a:rPr lang="en-US" altLang="en-US" sz="1000" b="1" kern="0">
                <a:solidFill>
                  <a:srgbClr val="FFFFFF"/>
                </a:solidFill>
                <a:latin typeface="Century Gothic" panose="020B0502020202020204" pitchFamily="34" charset="0"/>
              </a:rPr>
              <a:t>Curbside | </a:t>
            </a:r>
          </a:p>
        </p:txBody>
      </p:sp>
      <p:sp>
        <p:nvSpPr>
          <p:cNvPr id="14" name="Rectangle 61">
            <a:extLst>
              <a:ext uri="{FF2B5EF4-FFF2-40B4-BE49-F238E27FC236}">
                <a16:creationId xmlns:a16="http://schemas.microsoft.com/office/drawing/2014/main" id="{3BF624F3-40DB-42D5-9A14-60AF162BFBA2}"/>
              </a:ext>
            </a:extLst>
          </p:cNvPr>
          <p:cNvSpPr>
            <a:spLocks noChangeArrowheads="1"/>
          </p:cNvSpPr>
          <p:nvPr/>
        </p:nvSpPr>
        <p:spPr bwMode="auto">
          <a:xfrm>
            <a:off x="3455469" y="653033"/>
            <a:ext cx="6010423" cy="543356"/>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1900" b="1" kern="0">
                <a:solidFill>
                  <a:srgbClr val="FFFFFF"/>
                </a:solidFill>
                <a:latin typeface="Century Gothic" panose="020B0502020202020204" pitchFamily="34" charset="0"/>
              </a:rPr>
              <a:t>After Making a Final Determination on the Photo ID</a:t>
            </a:r>
          </a:p>
        </p:txBody>
      </p:sp>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3214342" y="2679219"/>
            <a:ext cx="6281298" cy="116101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a:solidFill>
                  <a:srgbClr val="233962"/>
                </a:solidFill>
                <a:latin typeface="Calibri" panose="020F0502020204030204" pitchFamily="34" charset="0"/>
              </a:rPr>
              <a:t>If the official finds that the photograph on the photo ID does not bear a reasonable resemblance to the person presenting to vote or that the name on the ID is not the same as or substantially equivalent to the name on the voter record, then the official must inform the voter of the reasons the election official made the determination and invite the person to provide any other acceptable photo ID that they may have.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7">
            <a:extLst>
              <a:ext uri="{FF2B5EF4-FFF2-40B4-BE49-F238E27FC236}">
                <a16:creationId xmlns:a16="http://schemas.microsoft.com/office/drawing/2014/main" id="{28204A10-A264-47F1-AC2B-F45660BB34B0}"/>
              </a:ext>
            </a:extLst>
          </p:cNvPr>
          <p:cNvSpPr txBox="1">
            <a:spLocks noChangeArrowheads="1"/>
          </p:cNvSpPr>
          <p:nvPr/>
        </p:nvSpPr>
        <p:spPr bwMode="auto">
          <a:xfrm>
            <a:off x="3155540" y="4252857"/>
            <a:ext cx="6345597" cy="116101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a:solidFill>
                  <a:srgbClr val="233962"/>
                </a:solidFill>
                <a:latin typeface="Calibri" panose="020F0502020204030204" pitchFamily="34" charset="0"/>
              </a:rPr>
              <a:t>If the voter does not offer another type of acceptable photo ID, the curbside official must enter a challenge immediately notify the judges of election by using the help referral form.  The judges will conduct the challenge hearing at the curbside voting location, and the judges may separately visit the curbside location to review the evidence.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Graphic 4" descr="Warning">
            <a:extLst>
              <a:ext uri="{FF2B5EF4-FFF2-40B4-BE49-F238E27FC236}">
                <a16:creationId xmlns:a16="http://schemas.microsoft.com/office/drawing/2014/main" id="{589E1707-E08D-4519-A5A6-8A70E6DB86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7699" y="2755751"/>
            <a:ext cx="387841" cy="387841"/>
          </a:xfrm>
          <a:prstGeom prst="rect">
            <a:avLst/>
          </a:prstGeom>
        </p:spPr>
      </p:pic>
      <p:pic>
        <p:nvPicPr>
          <p:cNvPr id="20" name="Graphic 19" descr="Warning">
            <a:extLst>
              <a:ext uri="{FF2B5EF4-FFF2-40B4-BE49-F238E27FC236}">
                <a16:creationId xmlns:a16="http://schemas.microsoft.com/office/drawing/2014/main" id="{AAF086C1-1815-41C0-8856-CC3FBA98FD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2186" y="4426505"/>
            <a:ext cx="387841" cy="387841"/>
          </a:xfrm>
          <a:prstGeom prst="rect">
            <a:avLst/>
          </a:prstGeom>
        </p:spPr>
      </p:pic>
      <p:sp>
        <p:nvSpPr>
          <p:cNvPr id="24" name="Text Box 60">
            <a:extLst>
              <a:ext uri="{FF2B5EF4-FFF2-40B4-BE49-F238E27FC236}">
                <a16:creationId xmlns:a16="http://schemas.microsoft.com/office/drawing/2014/main" id="{9E915A10-40EC-4208-BCF2-20EEDF358E73}"/>
              </a:ext>
            </a:extLst>
          </p:cNvPr>
          <p:cNvSpPr txBox="1">
            <a:spLocks noChangeArrowheads="1"/>
          </p:cNvSpPr>
          <p:nvPr/>
        </p:nvSpPr>
        <p:spPr bwMode="auto">
          <a:xfrm>
            <a:off x="2760513" y="1605681"/>
            <a:ext cx="6706216" cy="618390"/>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kern="0">
                <a:solidFill>
                  <a:srgbClr val="233962"/>
                </a:solidFill>
              </a:rPr>
              <a:t>If the curbside election official determines that the photo ID meets all requirements, then  proceed to the next step.</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25" name="TextBox 24">
            <a:extLst>
              <a:ext uri="{FF2B5EF4-FFF2-40B4-BE49-F238E27FC236}">
                <a16:creationId xmlns:a16="http://schemas.microsoft.com/office/drawing/2014/main" id="{7875500B-A4C3-41E2-99B4-81B7798CE19B}"/>
              </a:ext>
            </a:extLst>
          </p:cNvPr>
          <p:cNvSpPr txBox="1"/>
          <p:nvPr/>
        </p:nvSpPr>
        <p:spPr>
          <a:xfrm>
            <a:off x="2693763" y="5836836"/>
            <a:ext cx="2571780" cy="400110"/>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3: Evaluation of the Photo and Name on the Photo ID</a:t>
            </a:r>
          </a:p>
        </p:txBody>
      </p:sp>
      <p:grpSp>
        <p:nvGrpSpPr>
          <p:cNvPr id="2" name="Group 1">
            <a:extLst>
              <a:ext uri="{FF2B5EF4-FFF2-40B4-BE49-F238E27FC236}">
                <a16:creationId xmlns:a16="http://schemas.microsoft.com/office/drawing/2014/main" id="{2967564E-FFF4-073F-9ACD-9660A7E63F3E}"/>
              </a:ext>
            </a:extLst>
          </p:cNvPr>
          <p:cNvGrpSpPr/>
          <p:nvPr/>
        </p:nvGrpSpPr>
        <p:grpSpPr>
          <a:xfrm>
            <a:off x="2760513" y="744715"/>
            <a:ext cx="609562" cy="360916"/>
            <a:chOff x="3400376" y="1313364"/>
            <a:chExt cx="785731" cy="438003"/>
          </a:xfrm>
        </p:grpSpPr>
        <p:sp>
          <p:nvSpPr>
            <p:cNvPr id="3" name="Arrow: Chevron 2">
              <a:extLst>
                <a:ext uri="{FF2B5EF4-FFF2-40B4-BE49-F238E27FC236}">
                  <a16:creationId xmlns:a16="http://schemas.microsoft.com/office/drawing/2014/main" id="{595EC0D6-9D0B-E5B6-90F8-7F81678FB1CA}"/>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Chevron 3">
              <a:extLst>
                <a:ext uri="{FF2B5EF4-FFF2-40B4-BE49-F238E27FC236}">
                  <a16:creationId xmlns:a16="http://schemas.microsoft.com/office/drawing/2014/main" id="{3152004D-E9CE-0710-2B88-F59254BED170}"/>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ustDataLst>
      <p:tags r:id="rId1"/>
    </p:custDataLst>
    <p:extLst>
      <p:ext uri="{BB962C8B-B14F-4D97-AF65-F5344CB8AC3E}">
        <p14:creationId xmlns:p14="http://schemas.microsoft.com/office/powerpoint/2010/main" val="2490306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800" b="1" kern="0">
                <a:solidFill>
                  <a:srgbClr val="FFFFFF"/>
                </a:solidFill>
                <a:latin typeface="Century Gothic" panose="020B0502020202020204" pitchFamily="34" charset="0"/>
              </a:rPr>
              <a:t>Step 4: Voter Status Review</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400513" y="2104645"/>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048890"/>
            <a:ext cx="48112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the voter’s registration status</a:t>
            </a:r>
          </a:p>
        </p:txBody>
      </p:sp>
      <p:sp>
        <p:nvSpPr>
          <p:cNvPr id="9" name="TextBox 8">
            <a:extLst>
              <a:ext uri="{FF2B5EF4-FFF2-40B4-BE49-F238E27FC236}">
                <a16:creationId xmlns:a16="http://schemas.microsoft.com/office/drawing/2014/main" id="{40CADFF0-13ED-4465-B174-2662149E4D87}"/>
              </a:ext>
            </a:extLst>
          </p:cNvPr>
          <p:cNvSpPr txBox="1"/>
          <p:nvPr/>
        </p:nvSpPr>
        <p:spPr>
          <a:xfrm>
            <a:off x="4040648" y="3112111"/>
            <a:ext cx="4811282"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whether there are voter status issues that need to be resolved before a ballot can be issued</a:t>
            </a:r>
          </a:p>
        </p:txBody>
      </p:sp>
      <p:pic>
        <p:nvPicPr>
          <p:cNvPr id="11" name="Picture 10">
            <a:extLst>
              <a:ext uri="{FF2B5EF4-FFF2-40B4-BE49-F238E27FC236}">
                <a16:creationId xmlns:a16="http://schemas.microsoft.com/office/drawing/2014/main" id="{E1887325-FA50-46B1-B660-208B2AB2FF0B}"/>
              </a:ext>
            </a:extLst>
          </p:cNvPr>
          <p:cNvPicPr>
            <a:picLocks noChangeAspect="1"/>
          </p:cNvPicPr>
          <p:nvPr/>
        </p:nvPicPr>
        <p:blipFill>
          <a:blip r:embed="rId4"/>
          <a:stretch>
            <a:fillRect/>
          </a:stretch>
        </p:blipFill>
        <p:spPr>
          <a:xfrm>
            <a:off x="3400512" y="3352216"/>
            <a:ext cx="640135" cy="371888"/>
          </a:xfrm>
          <a:prstGeom prst="rect">
            <a:avLst/>
          </a:prstGeom>
        </p:spPr>
      </p:pic>
    </p:spTree>
    <p:custDataLst>
      <p:tags r:id="rId1"/>
    </p:custDataLst>
    <p:extLst>
      <p:ext uri="{BB962C8B-B14F-4D97-AF65-F5344CB8AC3E}">
        <p14:creationId xmlns:p14="http://schemas.microsoft.com/office/powerpoint/2010/main" val="374598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800" b="1" kern="0">
                <a:solidFill>
                  <a:srgbClr val="FFFFFF"/>
                </a:solidFill>
                <a:latin typeface="Century Gothic" panose="020B0502020202020204" pitchFamily="34" charset="0"/>
              </a:rPr>
              <a:t>Step 5: Address Review</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400513" y="2994986"/>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867036"/>
            <a:ext cx="5504868"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Compare address provided on the curbside log with address on voter record</a:t>
            </a:r>
          </a:p>
        </p:txBody>
      </p:sp>
      <p:sp>
        <p:nvSpPr>
          <p:cNvPr id="8" name="Rectangle 2">
            <a:extLst>
              <a:ext uri="{FF2B5EF4-FFF2-40B4-BE49-F238E27FC236}">
                <a16:creationId xmlns:a16="http://schemas.microsoft.com/office/drawing/2014/main" id="{7CA2DB03-21FE-F53B-67C4-4ACD39CBBAEC}"/>
              </a:ext>
            </a:extLst>
          </p:cNvPr>
          <p:cNvSpPr>
            <a:spLocks noChangeArrowheads="1"/>
          </p:cNvSpPr>
          <p:nvPr/>
        </p:nvSpPr>
        <p:spPr bwMode="auto">
          <a:xfrm>
            <a:off x="4370340" y="1645661"/>
            <a:ext cx="3442027" cy="839262"/>
          </a:xfrm>
          <a:prstGeom prst="rect">
            <a:avLst/>
          </a:prstGeom>
          <a:solidFill>
            <a:srgbClr val="A0191D"/>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dirty="0">
                <a:solidFill>
                  <a:srgbClr val="FFFFFF"/>
                </a:solidFill>
                <a:latin typeface="Calibri"/>
                <a:cs typeface="Calibri"/>
              </a:rPr>
              <a:t>Remember, the address on a voter’s photo ID for is not required to match the address on the voter’s record.</a:t>
            </a:r>
            <a:endParaRPr lang="en-US" altLang="en-US" sz="1600" b="0" i="0" u="none" strike="noStrike" cap="none" normalizeH="0" baseline="0" dirty="0">
              <a:ln>
                <a:noFill/>
              </a:ln>
              <a:effectLst/>
              <a:latin typeface="Calibri"/>
              <a:cs typeface="Calibri"/>
            </a:endParaRPr>
          </a:p>
        </p:txBody>
      </p:sp>
    </p:spTree>
    <p:custDataLst>
      <p:tags r:id="rId1"/>
    </p:custDataLst>
    <p:extLst>
      <p:ext uri="{BB962C8B-B14F-4D97-AF65-F5344CB8AC3E}">
        <p14:creationId xmlns:p14="http://schemas.microsoft.com/office/powerpoint/2010/main" val="284163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800" b="1" kern="0">
                <a:solidFill>
                  <a:srgbClr val="FFFFFF"/>
                </a:solidFill>
                <a:latin typeface="Century Gothic" panose="020B0502020202020204" pitchFamily="34" charset="0"/>
              </a:rPr>
              <a:t>Step 6: Party Affiliation Review</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400513" y="3019050"/>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867036"/>
            <a:ext cx="5504868"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Compare party information provided on the curbside log with party on voter record</a:t>
            </a:r>
          </a:p>
        </p:txBody>
      </p:sp>
      <p:sp>
        <p:nvSpPr>
          <p:cNvPr id="9" name="Rectangle 2">
            <a:extLst>
              <a:ext uri="{FF2B5EF4-FFF2-40B4-BE49-F238E27FC236}">
                <a16:creationId xmlns:a16="http://schemas.microsoft.com/office/drawing/2014/main" id="{89432337-8450-4B25-8EDC-7063DDD22AB8}"/>
              </a:ext>
            </a:extLst>
          </p:cNvPr>
          <p:cNvSpPr>
            <a:spLocks noChangeArrowheads="1"/>
          </p:cNvSpPr>
          <p:nvPr/>
        </p:nvSpPr>
        <p:spPr bwMode="auto">
          <a:xfrm>
            <a:off x="4398218" y="1826417"/>
            <a:ext cx="3395563" cy="346897"/>
          </a:xfrm>
          <a:prstGeom prst="rect">
            <a:avLst/>
          </a:prstGeom>
          <a:solidFill>
            <a:srgbClr val="A0191D"/>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600" b="1" dirty="0">
                <a:solidFill>
                  <a:srgbClr val="FFFFFF"/>
                </a:solidFill>
                <a:latin typeface="Calibri"/>
                <a:cs typeface="Calibri"/>
              </a:rPr>
              <a:t>This step is for partisan primaries only</a:t>
            </a:r>
            <a:endParaRPr lang="en-US" altLang="en-US" sz="1600" b="0" i="0" u="none" strike="noStrike" cap="none" normalizeH="0" baseline="0" dirty="0">
              <a:ln>
                <a:noFill/>
              </a:ln>
              <a:effectLst/>
              <a:latin typeface="Calibri"/>
              <a:cs typeface="Calibri"/>
            </a:endParaRPr>
          </a:p>
        </p:txBody>
      </p:sp>
    </p:spTree>
    <p:custDataLst>
      <p:tags r:id="rId1"/>
    </p:custDataLst>
    <p:extLst>
      <p:ext uri="{BB962C8B-B14F-4D97-AF65-F5344CB8AC3E}">
        <p14:creationId xmlns:p14="http://schemas.microsoft.com/office/powerpoint/2010/main" val="3142210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660880"/>
            <a:ext cx="6838950" cy="406877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93523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800" b="1">
                <a:solidFill>
                  <a:srgbClr val="FFFFFF"/>
                </a:solidFill>
                <a:latin typeface="Century Gothic" panose="020B0502020202020204" pitchFamily="34" charset="0"/>
              </a:rPr>
              <a:t>Step 7: Generate Vote Authorization Documents</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2383002"/>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47758" y="3769309"/>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2099734"/>
            <a:ext cx="4811282"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If the voter is registered and qualified to vote: obtain their vote authorization document from Check-in</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734751"/>
            <a:ext cx="5487776"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If the voter cannot be issued a regular ballot: obtain a provisional voting application from the Help Station</a:t>
            </a:r>
          </a:p>
        </p:txBody>
      </p:sp>
    </p:spTree>
    <p:custDataLst>
      <p:tags r:id="rId1"/>
    </p:custDataLst>
    <p:extLst>
      <p:ext uri="{BB962C8B-B14F-4D97-AF65-F5344CB8AC3E}">
        <p14:creationId xmlns:p14="http://schemas.microsoft.com/office/powerpoint/2010/main" val="1755018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240988"/>
            <a:ext cx="6838950" cy="4488669"/>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515347"/>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2800" b="1">
                <a:solidFill>
                  <a:srgbClr val="FFFFFF"/>
                </a:solidFill>
                <a:latin typeface="Century Gothic" panose="020B0502020202020204" pitchFamily="34" charset="0"/>
              </a:rPr>
              <a:t>Step 8: Assemble Balloting Materials</a:t>
            </a: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1889706"/>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47758" y="3769309"/>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522216"/>
            <a:ext cx="4811282" cy="1200329"/>
          </a:xfrm>
          <a:prstGeom prst="rect">
            <a:avLst/>
          </a:prstGeom>
          <a:noFill/>
        </p:spPr>
        <p:txBody>
          <a:bodyPr wrap="square" rtlCol="0">
            <a:spAutoFit/>
          </a:bodyPr>
          <a:lstStyle/>
          <a:p>
            <a:r>
              <a:rPr lang="en-US" b="1">
                <a:solidFill>
                  <a:schemeClr val="bg1"/>
                </a:solidFill>
                <a:latin typeface="Century Gothic" panose="020B0502020202020204" pitchFamily="34" charset="0"/>
              </a:rPr>
              <a:t>Regular Ballot</a:t>
            </a:r>
          </a:p>
          <a:p>
            <a:r>
              <a:rPr lang="en-US" b="1">
                <a:solidFill>
                  <a:schemeClr val="bg1"/>
                </a:solidFill>
                <a:latin typeface="Century Gothic" panose="020B0502020202020204" pitchFamily="34" charset="0"/>
              </a:rPr>
              <a:t>• ATV or one-stop application</a:t>
            </a:r>
          </a:p>
          <a:p>
            <a:r>
              <a:rPr lang="en-US" b="1">
                <a:solidFill>
                  <a:schemeClr val="bg1"/>
                </a:solidFill>
                <a:latin typeface="Century Gothic" panose="020B0502020202020204" pitchFamily="34" charset="0"/>
              </a:rPr>
              <a:t>• Privacy sleeve</a:t>
            </a:r>
          </a:p>
          <a:p>
            <a:r>
              <a:rPr lang="en-US" b="1">
                <a:solidFill>
                  <a:schemeClr val="bg1"/>
                </a:solidFill>
                <a:latin typeface="Century Gothic" panose="020B0502020202020204" pitchFamily="34" charset="0"/>
              </a:rPr>
              <a:t>• Ballot</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2964730"/>
            <a:ext cx="5527582" cy="2031325"/>
          </a:xfrm>
          <a:prstGeom prst="rect">
            <a:avLst/>
          </a:prstGeom>
          <a:noFill/>
        </p:spPr>
        <p:txBody>
          <a:bodyPr wrap="square" rtlCol="0">
            <a:spAutoFit/>
          </a:bodyPr>
          <a:lstStyle/>
          <a:p>
            <a:r>
              <a:rPr lang="en-US" b="1">
                <a:solidFill>
                  <a:schemeClr val="bg1"/>
                </a:solidFill>
                <a:latin typeface="Century Gothic" panose="020B0502020202020204" pitchFamily="34" charset="0"/>
              </a:rPr>
              <a:t>Provisional Ballot</a:t>
            </a:r>
          </a:p>
          <a:p>
            <a:r>
              <a:rPr lang="en-US" b="1">
                <a:solidFill>
                  <a:schemeClr val="bg1"/>
                </a:solidFill>
                <a:latin typeface="Century Gothic" panose="020B0502020202020204" pitchFamily="34" charset="0"/>
              </a:rPr>
              <a:t>• Provisional Voting Application</a:t>
            </a:r>
          </a:p>
          <a:p>
            <a:r>
              <a:rPr lang="en-US" b="1">
                <a:solidFill>
                  <a:schemeClr val="bg1"/>
                </a:solidFill>
                <a:latin typeface="Century Gothic" panose="020B0502020202020204" pitchFamily="34" charset="0"/>
              </a:rPr>
              <a:t>• Privacy sleeve</a:t>
            </a:r>
          </a:p>
          <a:p>
            <a:r>
              <a:rPr lang="en-US" b="1">
                <a:solidFill>
                  <a:schemeClr val="bg1"/>
                </a:solidFill>
                <a:latin typeface="Century Gothic" panose="020B0502020202020204" pitchFamily="34" charset="0"/>
              </a:rPr>
              <a:t>• Ballot</a:t>
            </a:r>
          </a:p>
          <a:p>
            <a:r>
              <a:rPr lang="en-US" b="1">
                <a:solidFill>
                  <a:schemeClr val="bg1"/>
                </a:solidFill>
                <a:latin typeface="Century Gothic" panose="020B0502020202020204" pitchFamily="34" charset="0"/>
              </a:rPr>
              <a:t>• Provisional envelope</a:t>
            </a:r>
          </a:p>
          <a:p>
            <a:r>
              <a:rPr lang="en-US" b="1">
                <a:solidFill>
                  <a:schemeClr val="bg1"/>
                </a:solidFill>
                <a:latin typeface="Century Gothic" panose="020B0502020202020204" pitchFamily="34" charset="0"/>
              </a:rPr>
              <a:t>• Photo ID Exception Form (if applicable)</a:t>
            </a:r>
          </a:p>
          <a:p>
            <a:r>
              <a:rPr lang="en-US" b="1">
                <a:solidFill>
                  <a:schemeClr val="bg1"/>
                </a:solidFill>
                <a:latin typeface="Century Gothic" panose="020B0502020202020204" pitchFamily="34" charset="0"/>
              </a:rPr>
              <a:t>• Provisional voter instructions</a:t>
            </a:r>
          </a:p>
        </p:txBody>
      </p:sp>
    </p:spTree>
    <p:custDataLst>
      <p:tags r:id="rId1"/>
    </p:custDataLst>
    <p:extLst>
      <p:ext uri="{BB962C8B-B14F-4D97-AF65-F5344CB8AC3E}">
        <p14:creationId xmlns:p14="http://schemas.microsoft.com/office/powerpoint/2010/main" val="354220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13BED28-20D0-455A-834F-E2A1E7D41426}"/>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321D3337-39AE-4136-B8B7-0A143C6DE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BB4D42F7-3567-4832-9A81-24AD84001EBD}"/>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lang="en-US" altLang="en-US" sz="1000" b="1" kern="0">
                <a:solidFill>
                  <a:srgbClr val="FFFFFF"/>
                </a:solidFill>
                <a:latin typeface="Century Gothic" panose="020B0502020202020204" pitchFamily="34" charset="0"/>
              </a:rPr>
              <a:t>Curbside</a:t>
            </a: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rPr>
              <a:t> Steps</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7">
            <a:extLst>
              <a:ext uri="{FF2B5EF4-FFF2-40B4-BE49-F238E27FC236}">
                <a16:creationId xmlns:a16="http://schemas.microsoft.com/office/drawing/2014/main" id="{D7091E23-13E0-42E3-8727-804FE0F41C9F}"/>
              </a:ext>
            </a:extLst>
          </p:cNvPr>
          <p:cNvSpPr txBox="1">
            <a:spLocks noChangeArrowheads="1"/>
          </p:cNvSpPr>
          <p:nvPr/>
        </p:nvSpPr>
        <p:spPr bwMode="auto">
          <a:xfrm>
            <a:off x="3500044" y="683419"/>
            <a:ext cx="5682270" cy="45301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233962"/>
                </a:solidFill>
                <a:effectLst/>
                <a:uLnTx/>
                <a:uFillTx/>
                <a:latin typeface="Century Gothic" panose="020B0502020202020204" pitchFamily="34" charset="0"/>
              </a:rPr>
              <a:t>Curbside Procedures</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7" name="Rectangle 6">
            <a:extLst>
              <a:ext uri="{FF2B5EF4-FFF2-40B4-BE49-F238E27FC236}">
                <a16:creationId xmlns:a16="http://schemas.microsoft.com/office/drawing/2014/main" id="{02AD8F16-9AA3-48E1-9BD4-8E1E1C80C743}"/>
              </a:ext>
            </a:extLst>
          </p:cNvPr>
          <p:cNvSpPr>
            <a:spLocks noChangeArrowheads="1"/>
          </p:cNvSpPr>
          <p:nvPr/>
        </p:nvSpPr>
        <p:spPr bwMode="auto">
          <a:xfrm>
            <a:off x="3371420" y="1422154"/>
            <a:ext cx="5706465" cy="384392"/>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Voter Greeting</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38" name="Group 8">
            <a:extLst>
              <a:ext uri="{FF2B5EF4-FFF2-40B4-BE49-F238E27FC236}">
                <a16:creationId xmlns:a16="http://schemas.microsoft.com/office/drawing/2014/main" id="{EB988D06-8B56-4447-9FDD-465F9FD46F99}"/>
              </a:ext>
            </a:extLst>
          </p:cNvPr>
          <p:cNvGrpSpPr>
            <a:grpSpLocks/>
          </p:cNvGrpSpPr>
          <p:nvPr/>
        </p:nvGrpSpPr>
        <p:grpSpPr bwMode="auto">
          <a:xfrm>
            <a:off x="2952454" y="1413297"/>
            <a:ext cx="317338" cy="381516"/>
            <a:chOff x="106923775" y="107998526"/>
            <a:chExt cx="340775" cy="381507"/>
          </a:xfrm>
        </p:grpSpPr>
        <p:sp>
          <p:nvSpPr>
            <p:cNvPr id="39" name="AutoShape 9">
              <a:extLst>
                <a:ext uri="{FF2B5EF4-FFF2-40B4-BE49-F238E27FC236}">
                  <a16:creationId xmlns:a16="http://schemas.microsoft.com/office/drawing/2014/main" id="{DF6CE867-FB7E-47B0-851B-F4CF9E6FE204}"/>
                </a:ext>
              </a:extLst>
            </p:cNvPr>
            <p:cNvSpPr>
              <a:spLocks noChangeAspect="1" noChangeArrowheads="1"/>
            </p:cNvSpPr>
            <p:nvPr/>
          </p:nvSpPr>
          <p:spPr bwMode="auto">
            <a:xfrm>
              <a:off x="106923775" y="108026822"/>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0" name="Text Box 10">
              <a:extLst>
                <a:ext uri="{FF2B5EF4-FFF2-40B4-BE49-F238E27FC236}">
                  <a16:creationId xmlns:a16="http://schemas.microsoft.com/office/drawing/2014/main" id="{AA5851FA-814F-426C-9BA0-5590A9FF2CAA}"/>
                </a:ext>
              </a:extLst>
            </p:cNvPr>
            <p:cNvSpPr txBox="1">
              <a:spLocks noChangeAspect="1" noChangeArrowheads="1"/>
            </p:cNvSpPr>
            <p:nvPr/>
          </p:nvSpPr>
          <p:spPr bwMode="auto">
            <a:xfrm>
              <a:off x="106982498" y="107998526"/>
              <a:ext cx="232481" cy="34529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1</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33" name="Rectangle 11">
            <a:extLst>
              <a:ext uri="{FF2B5EF4-FFF2-40B4-BE49-F238E27FC236}">
                <a16:creationId xmlns:a16="http://schemas.microsoft.com/office/drawing/2014/main" id="{7012430B-5055-4BC5-A522-7D5709CEA636}"/>
              </a:ext>
            </a:extLst>
          </p:cNvPr>
          <p:cNvSpPr>
            <a:spLocks noChangeArrowheads="1"/>
          </p:cNvSpPr>
          <p:nvPr/>
        </p:nvSpPr>
        <p:spPr bwMode="auto">
          <a:xfrm>
            <a:off x="3371420" y="1990352"/>
            <a:ext cx="5706465" cy="335521"/>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Initial Photo ID Review</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34" name="Group 21">
            <a:extLst>
              <a:ext uri="{FF2B5EF4-FFF2-40B4-BE49-F238E27FC236}">
                <a16:creationId xmlns:a16="http://schemas.microsoft.com/office/drawing/2014/main" id="{603CDEEF-DF15-4E6A-A35C-8FB43DECE7A3}"/>
              </a:ext>
            </a:extLst>
          </p:cNvPr>
          <p:cNvGrpSpPr>
            <a:grpSpLocks/>
          </p:cNvGrpSpPr>
          <p:nvPr/>
        </p:nvGrpSpPr>
        <p:grpSpPr bwMode="auto">
          <a:xfrm>
            <a:off x="2960497" y="1962235"/>
            <a:ext cx="317338" cy="386777"/>
            <a:chOff x="106936877" y="108388434"/>
            <a:chExt cx="340775" cy="386767"/>
          </a:xfrm>
        </p:grpSpPr>
        <p:sp>
          <p:nvSpPr>
            <p:cNvPr id="35" name="AutoShape 22">
              <a:extLst>
                <a:ext uri="{FF2B5EF4-FFF2-40B4-BE49-F238E27FC236}">
                  <a16:creationId xmlns:a16="http://schemas.microsoft.com/office/drawing/2014/main" id="{773D41E8-65D8-4402-AB8C-3A34B2A3A9C5}"/>
                </a:ext>
              </a:extLst>
            </p:cNvPr>
            <p:cNvSpPr>
              <a:spLocks noChangeAspect="1" noChangeArrowheads="1"/>
            </p:cNvSpPr>
            <p:nvPr/>
          </p:nvSpPr>
          <p:spPr bwMode="auto">
            <a:xfrm>
              <a:off x="106936877" y="108421990"/>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6" name="Text Box 23">
              <a:extLst>
                <a:ext uri="{FF2B5EF4-FFF2-40B4-BE49-F238E27FC236}">
                  <a16:creationId xmlns:a16="http://schemas.microsoft.com/office/drawing/2014/main" id="{BC70E9E0-657B-42B6-B4DB-8D27235CE803}"/>
                </a:ext>
              </a:extLst>
            </p:cNvPr>
            <p:cNvSpPr txBox="1">
              <a:spLocks noChangeAspect="1" noChangeArrowheads="1"/>
            </p:cNvSpPr>
            <p:nvPr/>
          </p:nvSpPr>
          <p:spPr bwMode="auto">
            <a:xfrm>
              <a:off x="106995600" y="108388434"/>
              <a:ext cx="232481" cy="35321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2</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29" name="Rectangle 12">
            <a:extLst>
              <a:ext uri="{FF2B5EF4-FFF2-40B4-BE49-F238E27FC236}">
                <a16:creationId xmlns:a16="http://schemas.microsoft.com/office/drawing/2014/main" id="{B3647394-7353-4991-BACE-7E206C071F41}"/>
              </a:ext>
            </a:extLst>
          </p:cNvPr>
          <p:cNvSpPr>
            <a:spLocks noChangeArrowheads="1"/>
          </p:cNvSpPr>
          <p:nvPr/>
        </p:nvSpPr>
        <p:spPr bwMode="auto">
          <a:xfrm>
            <a:off x="3378048" y="2532999"/>
            <a:ext cx="5706465" cy="384392"/>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Examination of Photo and </a:t>
            </a:r>
            <a:r>
              <a:rPr lang="en-US" altLang="en-US" sz="1600" kern="0">
                <a:solidFill>
                  <a:srgbClr val="FFFFFF"/>
                </a:solidFill>
              </a:rPr>
              <a:t>Name on Photo ID</a:t>
            </a:r>
            <a:endParaRPr kumimoji="0" lang="en-US" altLang="en-US" sz="2400" b="0" i="0" u="none" strike="noStrike" kern="0" cap="none" spc="0" normalizeH="0" baseline="0" noProof="0">
              <a:ln>
                <a:noFill/>
              </a:ln>
              <a:solidFill>
                <a:prstClr val="black"/>
              </a:solidFill>
              <a:effectLst/>
              <a:uLnTx/>
              <a:uFillTx/>
            </a:endParaRPr>
          </a:p>
        </p:txBody>
      </p:sp>
      <p:grpSp>
        <p:nvGrpSpPr>
          <p:cNvPr id="30" name="Group 25">
            <a:extLst>
              <a:ext uri="{FF2B5EF4-FFF2-40B4-BE49-F238E27FC236}">
                <a16:creationId xmlns:a16="http://schemas.microsoft.com/office/drawing/2014/main" id="{616099D8-4CDF-4488-A79D-F88D76A244BB}"/>
              </a:ext>
            </a:extLst>
          </p:cNvPr>
          <p:cNvGrpSpPr>
            <a:grpSpLocks/>
          </p:cNvGrpSpPr>
          <p:nvPr/>
        </p:nvGrpSpPr>
        <p:grpSpPr bwMode="auto">
          <a:xfrm>
            <a:off x="2959082" y="2529149"/>
            <a:ext cx="317338" cy="369998"/>
            <a:chOff x="106923775" y="108800379"/>
            <a:chExt cx="340775" cy="369989"/>
          </a:xfrm>
        </p:grpSpPr>
        <p:sp>
          <p:nvSpPr>
            <p:cNvPr id="31" name="AutoShape 26">
              <a:extLst>
                <a:ext uri="{FF2B5EF4-FFF2-40B4-BE49-F238E27FC236}">
                  <a16:creationId xmlns:a16="http://schemas.microsoft.com/office/drawing/2014/main" id="{8731FD38-B6A5-47A6-A604-862FC0E4E033}"/>
                </a:ext>
              </a:extLst>
            </p:cNvPr>
            <p:cNvSpPr>
              <a:spLocks noChangeAspect="1" noChangeArrowheads="1"/>
            </p:cNvSpPr>
            <p:nvPr/>
          </p:nvSpPr>
          <p:spPr bwMode="auto">
            <a:xfrm>
              <a:off x="106923775" y="108817157"/>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2" name="Text Box 27">
              <a:extLst>
                <a:ext uri="{FF2B5EF4-FFF2-40B4-BE49-F238E27FC236}">
                  <a16:creationId xmlns:a16="http://schemas.microsoft.com/office/drawing/2014/main" id="{E0AF89D9-9E4A-4816-923A-42DF883E6A4D}"/>
                </a:ext>
              </a:extLst>
            </p:cNvPr>
            <p:cNvSpPr txBox="1">
              <a:spLocks noChangeAspect="1" noChangeArrowheads="1"/>
            </p:cNvSpPr>
            <p:nvPr/>
          </p:nvSpPr>
          <p:spPr bwMode="auto">
            <a:xfrm>
              <a:off x="106982498" y="108800379"/>
              <a:ext cx="245119" cy="32682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3</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25" name="Rectangle 13">
            <a:extLst>
              <a:ext uri="{FF2B5EF4-FFF2-40B4-BE49-F238E27FC236}">
                <a16:creationId xmlns:a16="http://schemas.microsoft.com/office/drawing/2014/main" id="{555212AD-A98A-4F8E-81C1-9F7A130D4382}"/>
              </a:ext>
            </a:extLst>
          </p:cNvPr>
          <p:cNvSpPr>
            <a:spLocks noChangeArrowheads="1"/>
          </p:cNvSpPr>
          <p:nvPr/>
        </p:nvSpPr>
        <p:spPr bwMode="auto">
          <a:xfrm>
            <a:off x="3378048" y="3178152"/>
            <a:ext cx="5706465" cy="361367"/>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Voter Status Review</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26" name="Group 28">
            <a:extLst>
              <a:ext uri="{FF2B5EF4-FFF2-40B4-BE49-F238E27FC236}">
                <a16:creationId xmlns:a16="http://schemas.microsoft.com/office/drawing/2014/main" id="{EA645D40-D3DA-470C-9E43-CD46EEE89FC3}"/>
              </a:ext>
            </a:extLst>
          </p:cNvPr>
          <p:cNvGrpSpPr>
            <a:grpSpLocks/>
          </p:cNvGrpSpPr>
          <p:nvPr/>
        </p:nvGrpSpPr>
        <p:grpSpPr bwMode="auto">
          <a:xfrm>
            <a:off x="2959082" y="3172366"/>
            <a:ext cx="317338" cy="384590"/>
            <a:chOff x="106936877" y="109184685"/>
            <a:chExt cx="340775" cy="384581"/>
          </a:xfrm>
        </p:grpSpPr>
        <p:sp>
          <p:nvSpPr>
            <p:cNvPr id="27" name="AutoShape 29">
              <a:extLst>
                <a:ext uri="{FF2B5EF4-FFF2-40B4-BE49-F238E27FC236}">
                  <a16:creationId xmlns:a16="http://schemas.microsoft.com/office/drawing/2014/main" id="{B41B5248-8907-45F8-9251-584679BA356F}"/>
                </a:ext>
              </a:extLst>
            </p:cNvPr>
            <p:cNvSpPr>
              <a:spLocks noChangeAspect="1" noChangeArrowheads="1"/>
            </p:cNvSpPr>
            <p:nvPr/>
          </p:nvSpPr>
          <p:spPr bwMode="auto">
            <a:xfrm>
              <a:off x="106936877" y="109212324"/>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8" name="Text Box 30">
              <a:extLst>
                <a:ext uri="{FF2B5EF4-FFF2-40B4-BE49-F238E27FC236}">
                  <a16:creationId xmlns:a16="http://schemas.microsoft.com/office/drawing/2014/main" id="{87196E3E-CDBE-42E5-9276-824D96DC2039}"/>
                </a:ext>
              </a:extLst>
            </p:cNvPr>
            <p:cNvSpPr txBox="1">
              <a:spLocks noChangeAspect="1" noChangeArrowheads="1"/>
            </p:cNvSpPr>
            <p:nvPr/>
          </p:nvSpPr>
          <p:spPr bwMode="auto">
            <a:xfrm>
              <a:off x="106982498" y="109184685"/>
              <a:ext cx="228914" cy="38458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4</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21" name="Rectangle 24">
            <a:extLst>
              <a:ext uri="{FF2B5EF4-FFF2-40B4-BE49-F238E27FC236}">
                <a16:creationId xmlns:a16="http://schemas.microsoft.com/office/drawing/2014/main" id="{38690D3C-4261-4152-9506-8CE0FDE29B60}"/>
              </a:ext>
            </a:extLst>
          </p:cNvPr>
          <p:cNvSpPr>
            <a:spLocks noChangeArrowheads="1"/>
          </p:cNvSpPr>
          <p:nvPr/>
        </p:nvSpPr>
        <p:spPr bwMode="auto">
          <a:xfrm>
            <a:off x="3371420" y="3739679"/>
            <a:ext cx="5706465" cy="361367"/>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Address Review</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22" name="Group 31">
            <a:extLst>
              <a:ext uri="{FF2B5EF4-FFF2-40B4-BE49-F238E27FC236}">
                <a16:creationId xmlns:a16="http://schemas.microsoft.com/office/drawing/2014/main" id="{E88AF460-9E76-4044-AA42-F3D91247A790}"/>
              </a:ext>
            </a:extLst>
          </p:cNvPr>
          <p:cNvGrpSpPr>
            <a:grpSpLocks/>
          </p:cNvGrpSpPr>
          <p:nvPr/>
        </p:nvGrpSpPr>
        <p:grpSpPr bwMode="auto">
          <a:xfrm>
            <a:off x="2948420" y="3744693"/>
            <a:ext cx="317338" cy="385554"/>
            <a:chOff x="106923775" y="109586027"/>
            <a:chExt cx="340775" cy="385545"/>
          </a:xfrm>
        </p:grpSpPr>
        <p:sp>
          <p:nvSpPr>
            <p:cNvPr id="23" name="AutoShape 32">
              <a:extLst>
                <a:ext uri="{FF2B5EF4-FFF2-40B4-BE49-F238E27FC236}">
                  <a16:creationId xmlns:a16="http://schemas.microsoft.com/office/drawing/2014/main" id="{2BAEDF88-C4BD-4A26-A6A1-C348996228E1}"/>
                </a:ext>
              </a:extLst>
            </p:cNvPr>
            <p:cNvSpPr>
              <a:spLocks noChangeAspect="1" noChangeArrowheads="1"/>
            </p:cNvSpPr>
            <p:nvPr/>
          </p:nvSpPr>
          <p:spPr bwMode="auto">
            <a:xfrm>
              <a:off x="106923775" y="109607491"/>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4" name="Text Box 33">
              <a:extLst>
                <a:ext uri="{FF2B5EF4-FFF2-40B4-BE49-F238E27FC236}">
                  <a16:creationId xmlns:a16="http://schemas.microsoft.com/office/drawing/2014/main" id="{D9A1BFF9-A2E9-49B8-A367-9C8A1A4F6CEF}"/>
                </a:ext>
              </a:extLst>
            </p:cNvPr>
            <p:cNvSpPr txBox="1">
              <a:spLocks noChangeAspect="1" noChangeArrowheads="1"/>
            </p:cNvSpPr>
            <p:nvPr/>
          </p:nvSpPr>
          <p:spPr bwMode="auto">
            <a:xfrm>
              <a:off x="106982498" y="109586027"/>
              <a:ext cx="222191" cy="38554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5</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17" name="Rectangle 14">
            <a:extLst>
              <a:ext uri="{FF2B5EF4-FFF2-40B4-BE49-F238E27FC236}">
                <a16:creationId xmlns:a16="http://schemas.microsoft.com/office/drawing/2014/main" id="{A646FDAC-C6EE-4B6E-822C-C0F927FBE653}"/>
              </a:ext>
            </a:extLst>
          </p:cNvPr>
          <p:cNvSpPr>
            <a:spLocks noChangeArrowheads="1"/>
          </p:cNvSpPr>
          <p:nvPr/>
        </p:nvSpPr>
        <p:spPr bwMode="auto">
          <a:xfrm>
            <a:off x="3371420" y="4323498"/>
            <a:ext cx="5706465" cy="398628"/>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Party Affiliation Review</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18" name="Group 34">
            <a:extLst>
              <a:ext uri="{FF2B5EF4-FFF2-40B4-BE49-F238E27FC236}">
                <a16:creationId xmlns:a16="http://schemas.microsoft.com/office/drawing/2014/main" id="{62157454-E09A-4110-8314-CE622D8C5F03}"/>
              </a:ext>
            </a:extLst>
          </p:cNvPr>
          <p:cNvGrpSpPr>
            <a:grpSpLocks/>
          </p:cNvGrpSpPr>
          <p:nvPr/>
        </p:nvGrpSpPr>
        <p:grpSpPr bwMode="auto">
          <a:xfrm>
            <a:off x="2948420" y="4360505"/>
            <a:ext cx="317338" cy="361621"/>
            <a:chOff x="106936877" y="109994258"/>
            <a:chExt cx="340775" cy="361611"/>
          </a:xfrm>
        </p:grpSpPr>
        <p:sp>
          <p:nvSpPr>
            <p:cNvPr id="19" name="AutoShape 35">
              <a:extLst>
                <a:ext uri="{FF2B5EF4-FFF2-40B4-BE49-F238E27FC236}">
                  <a16:creationId xmlns:a16="http://schemas.microsoft.com/office/drawing/2014/main" id="{B58B4BC9-8780-4FCD-B034-88064E9D11B8}"/>
                </a:ext>
              </a:extLst>
            </p:cNvPr>
            <p:cNvSpPr>
              <a:spLocks noChangeAspect="1" noChangeArrowheads="1"/>
            </p:cNvSpPr>
            <p:nvPr/>
          </p:nvSpPr>
          <p:spPr bwMode="auto">
            <a:xfrm>
              <a:off x="106936877" y="110002658"/>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 name="Text Box 36">
              <a:extLst>
                <a:ext uri="{FF2B5EF4-FFF2-40B4-BE49-F238E27FC236}">
                  <a16:creationId xmlns:a16="http://schemas.microsoft.com/office/drawing/2014/main" id="{498C04C5-2FBF-4B71-BC5B-95A0D72D1EEB}"/>
                </a:ext>
              </a:extLst>
            </p:cNvPr>
            <p:cNvSpPr txBox="1">
              <a:spLocks noChangeAspect="1" noChangeArrowheads="1"/>
            </p:cNvSpPr>
            <p:nvPr/>
          </p:nvSpPr>
          <p:spPr bwMode="auto">
            <a:xfrm>
              <a:off x="106989465" y="109994258"/>
              <a:ext cx="267918" cy="349309"/>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6</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Tree>
    <p:custDataLst>
      <p:tags r:id="rId1"/>
    </p:custDataLst>
    <p:extLst>
      <p:ext uri="{BB962C8B-B14F-4D97-AF65-F5344CB8AC3E}">
        <p14:creationId xmlns:p14="http://schemas.microsoft.com/office/powerpoint/2010/main" val="208823024"/>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9: Obtain Voter Signatures</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1718513"/>
            <a:ext cx="640135" cy="371888"/>
          </a:xfrm>
          <a:prstGeom prst="rect">
            <a:avLst/>
          </a:prstGeom>
        </p:spPr>
      </p:pic>
      <p:pic>
        <p:nvPicPr>
          <p:cNvPr id="8" name="Picture 7">
            <a:extLst>
              <a:ext uri="{FF2B5EF4-FFF2-40B4-BE49-F238E27FC236}">
                <a16:creationId xmlns:a16="http://schemas.microsoft.com/office/drawing/2014/main" id="{6C8F5637-FFEA-4F48-9A9D-04AEFBB8AC7C}"/>
              </a:ext>
            </a:extLst>
          </p:cNvPr>
          <p:cNvPicPr>
            <a:picLocks noChangeAspect="1"/>
          </p:cNvPicPr>
          <p:nvPr/>
        </p:nvPicPr>
        <p:blipFill>
          <a:blip r:embed="rId4"/>
          <a:stretch>
            <a:fillRect/>
          </a:stretch>
        </p:blipFill>
        <p:spPr>
          <a:xfrm>
            <a:off x="3364850" y="2718425"/>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64850" y="3462170"/>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618467"/>
            <a:ext cx="5527582"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Review the document(s) with the voter </a:t>
            </a:r>
            <a:br>
              <a:rPr lang="en-US" b="1">
                <a:solidFill>
                  <a:schemeClr val="bg1"/>
                </a:solidFill>
                <a:latin typeface="Century Gothic" panose="020B0502020202020204" pitchFamily="34" charset="0"/>
              </a:rPr>
            </a:br>
            <a:r>
              <a:rPr lang="en-US" b="1">
                <a:solidFill>
                  <a:schemeClr val="bg1"/>
                </a:solidFill>
                <a:latin typeface="Century Gothic" panose="020B0502020202020204" pitchFamily="34" charset="0"/>
              </a:rPr>
              <a:t>to ensure the information on the form(s) </a:t>
            </a:r>
            <a:br>
              <a:rPr lang="en-US" b="1">
                <a:solidFill>
                  <a:schemeClr val="bg1"/>
                </a:solidFill>
                <a:latin typeface="Century Gothic" panose="020B0502020202020204" pitchFamily="34" charset="0"/>
              </a:rPr>
            </a:br>
            <a:r>
              <a:rPr lang="en-US" b="1">
                <a:solidFill>
                  <a:schemeClr val="bg1"/>
                </a:solidFill>
                <a:latin typeface="Century Gothic" panose="020B0502020202020204" pitchFamily="34" charset="0"/>
              </a:rPr>
              <a:t>is correct</a:t>
            </a:r>
          </a:p>
        </p:txBody>
      </p:sp>
      <p:sp>
        <p:nvSpPr>
          <p:cNvPr id="11" name="TextBox 10">
            <a:extLst>
              <a:ext uri="{FF2B5EF4-FFF2-40B4-BE49-F238E27FC236}">
                <a16:creationId xmlns:a16="http://schemas.microsoft.com/office/drawing/2014/main" id="{833F6D69-405A-44FE-B9AA-AF848DA26CBC}"/>
              </a:ext>
            </a:extLst>
          </p:cNvPr>
          <p:cNvSpPr txBox="1"/>
          <p:nvPr/>
        </p:nvSpPr>
        <p:spPr>
          <a:xfrm>
            <a:off x="4004985" y="2664289"/>
            <a:ext cx="5487776"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Indicate areas on the relevant form(s) that require the voter’s signature</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425921"/>
            <a:ext cx="5504868"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Allow the voter to sign the document(s)</a:t>
            </a:r>
          </a:p>
        </p:txBody>
      </p:sp>
      <p:sp>
        <p:nvSpPr>
          <p:cNvPr id="13" name="TextBox 12">
            <a:extLst>
              <a:ext uri="{FF2B5EF4-FFF2-40B4-BE49-F238E27FC236}">
                <a16:creationId xmlns:a16="http://schemas.microsoft.com/office/drawing/2014/main" id="{E437D529-0C88-4B0D-9985-F00ED269E4DA}"/>
              </a:ext>
            </a:extLst>
          </p:cNvPr>
          <p:cNvSpPr txBox="1"/>
          <p:nvPr/>
        </p:nvSpPr>
        <p:spPr>
          <a:xfrm>
            <a:off x="4005797" y="4061098"/>
            <a:ext cx="55275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Collect the document(s)</a:t>
            </a:r>
          </a:p>
        </p:txBody>
      </p:sp>
      <p:pic>
        <p:nvPicPr>
          <p:cNvPr id="15" name="Picture 14">
            <a:extLst>
              <a:ext uri="{FF2B5EF4-FFF2-40B4-BE49-F238E27FC236}">
                <a16:creationId xmlns:a16="http://schemas.microsoft.com/office/drawing/2014/main" id="{EB76F458-D760-4849-855B-5A9539788B45}"/>
              </a:ext>
            </a:extLst>
          </p:cNvPr>
          <p:cNvPicPr>
            <a:picLocks noChangeAspect="1"/>
          </p:cNvPicPr>
          <p:nvPr/>
        </p:nvPicPr>
        <p:blipFill>
          <a:blip r:embed="rId4"/>
          <a:stretch>
            <a:fillRect/>
          </a:stretch>
        </p:blipFill>
        <p:spPr>
          <a:xfrm>
            <a:off x="3358259" y="4104708"/>
            <a:ext cx="640135" cy="371888"/>
          </a:xfrm>
          <a:prstGeom prst="rect">
            <a:avLst/>
          </a:prstGeom>
        </p:spPr>
      </p:pic>
    </p:spTree>
    <p:custDataLst>
      <p:tags r:id="rId1"/>
    </p:custDataLst>
    <p:extLst>
      <p:ext uri="{BB962C8B-B14F-4D97-AF65-F5344CB8AC3E}">
        <p14:creationId xmlns:p14="http://schemas.microsoft.com/office/powerpoint/2010/main" val="3046825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10: Allow Voter to Mark Ballot</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1947115"/>
            <a:ext cx="640135" cy="371888"/>
          </a:xfrm>
          <a:prstGeom prst="rect">
            <a:avLst/>
          </a:prstGeom>
        </p:spPr>
      </p:pic>
      <p:pic>
        <p:nvPicPr>
          <p:cNvPr id="8" name="Picture 7">
            <a:extLst>
              <a:ext uri="{FF2B5EF4-FFF2-40B4-BE49-F238E27FC236}">
                <a16:creationId xmlns:a16="http://schemas.microsoft.com/office/drawing/2014/main" id="{6C8F5637-FFEA-4F48-9A9D-04AEFBB8AC7C}"/>
              </a:ext>
            </a:extLst>
          </p:cNvPr>
          <p:cNvPicPr>
            <a:picLocks noChangeAspect="1"/>
          </p:cNvPicPr>
          <p:nvPr/>
        </p:nvPicPr>
        <p:blipFill>
          <a:blip r:embed="rId4"/>
          <a:stretch>
            <a:fillRect/>
          </a:stretch>
        </p:blipFill>
        <p:spPr>
          <a:xfrm>
            <a:off x="3364850" y="2922961"/>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64850" y="3806338"/>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810970"/>
            <a:ext cx="5504868"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Provide the voter with the balloting materials and voting instructions</a:t>
            </a:r>
          </a:p>
        </p:txBody>
      </p:sp>
      <p:sp>
        <p:nvSpPr>
          <p:cNvPr id="11" name="TextBox 10">
            <a:extLst>
              <a:ext uri="{FF2B5EF4-FFF2-40B4-BE49-F238E27FC236}">
                <a16:creationId xmlns:a16="http://schemas.microsoft.com/office/drawing/2014/main" id="{833F6D69-405A-44FE-B9AA-AF848DA26CBC}"/>
              </a:ext>
            </a:extLst>
          </p:cNvPr>
          <p:cNvSpPr txBox="1"/>
          <p:nvPr/>
        </p:nvSpPr>
        <p:spPr>
          <a:xfrm>
            <a:off x="4004985" y="2664277"/>
            <a:ext cx="5487776"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Provide voter with instructions on how to indicate they have completed</a:t>
            </a:r>
          </a:p>
          <a:p>
            <a:r>
              <a:rPr lang="en-US" b="1">
                <a:solidFill>
                  <a:schemeClr val="bg1"/>
                </a:solidFill>
                <a:latin typeface="Century Gothic" panose="020B0502020202020204" pitchFamily="34" charset="0"/>
              </a:rPr>
              <a:t>voting</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657472"/>
            <a:ext cx="5487776"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Monitor curbside area to ensure vehicle is not approached by electioneers</a:t>
            </a:r>
          </a:p>
        </p:txBody>
      </p:sp>
    </p:spTree>
    <p:custDataLst>
      <p:tags r:id="rId1"/>
    </p:custDataLst>
    <p:extLst>
      <p:ext uri="{BB962C8B-B14F-4D97-AF65-F5344CB8AC3E}">
        <p14:creationId xmlns:p14="http://schemas.microsoft.com/office/powerpoint/2010/main" val="38574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11: Accept Voter’s Ballot</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2404319"/>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64850" y="3698050"/>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810970"/>
            <a:ext cx="5504868" cy="1200329"/>
          </a:xfrm>
          <a:prstGeom prst="rect">
            <a:avLst/>
          </a:prstGeom>
          <a:noFill/>
        </p:spPr>
        <p:txBody>
          <a:bodyPr wrap="square" rtlCol="0">
            <a:spAutoFit/>
          </a:bodyPr>
          <a:lstStyle/>
          <a:p>
            <a:r>
              <a:rPr lang="en-US" b="1">
                <a:solidFill>
                  <a:schemeClr val="bg1"/>
                </a:solidFill>
                <a:latin typeface="Century Gothic" panose="020B0502020202020204" pitchFamily="34" charset="0"/>
              </a:rPr>
              <a:t>If regular ballot: deliver ballot in privacy sleeve to a judge of election to cast ballot and deliver the signed vote authorization document(s) to the Ballot Station</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392773"/>
            <a:ext cx="5487776" cy="923330"/>
          </a:xfrm>
          <a:prstGeom prst="rect">
            <a:avLst/>
          </a:prstGeom>
          <a:noFill/>
        </p:spPr>
        <p:txBody>
          <a:bodyPr wrap="square" rtlCol="0">
            <a:spAutoFit/>
          </a:bodyPr>
          <a:lstStyle/>
          <a:p>
            <a:r>
              <a:rPr lang="en-US" b="1">
                <a:solidFill>
                  <a:schemeClr val="bg1"/>
                </a:solidFill>
                <a:latin typeface="Century Gothic" panose="020B0502020202020204" pitchFamily="34" charset="0"/>
              </a:rPr>
              <a:t>If provisional ballot: deliver ballot sealed in the provisional envelope along with form(s) to the Help Station Official</a:t>
            </a:r>
          </a:p>
        </p:txBody>
      </p:sp>
    </p:spTree>
    <p:custDataLst>
      <p:tags r:id="rId1"/>
    </p:custDataLst>
    <p:extLst>
      <p:ext uri="{BB962C8B-B14F-4D97-AF65-F5344CB8AC3E}">
        <p14:creationId xmlns:p14="http://schemas.microsoft.com/office/powerpoint/2010/main" val="62795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13BED28-20D0-455A-834F-E2A1E7D41426}"/>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321D3337-39AE-4136-B8B7-0A143C6DE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BB4D42F7-3567-4832-9A81-24AD84001EBD}"/>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rPr>
              <a:t> Curbside Steps</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7">
            <a:extLst>
              <a:ext uri="{FF2B5EF4-FFF2-40B4-BE49-F238E27FC236}">
                <a16:creationId xmlns:a16="http://schemas.microsoft.com/office/drawing/2014/main" id="{D7091E23-13E0-42E3-8727-804FE0F41C9F}"/>
              </a:ext>
            </a:extLst>
          </p:cNvPr>
          <p:cNvSpPr txBox="1">
            <a:spLocks noChangeArrowheads="1"/>
          </p:cNvSpPr>
          <p:nvPr/>
        </p:nvSpPr>
        <p:spPr bwMode="auto">
          <a:xfrm>
            <a:off x="3500044" y="683419"/>
            <a:ext cx="5682270" cy="45301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233962"/>
                </a:solidFill>
                <a:effectLst/>
                <a:uLnTx/>
                <a:uFillTx/>
                <a:latin typeface="Century Gothic" panose="020B0502020202020204" pitchFamily="34" charset="0"/>
              </a:rPr>
              <a:t>Curbside Procedures</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8" name="Rectangle 15">
            <a:extLst>
              <a:ext uri="{FF2B5EF4-FFF2-40B4-BE49-F238E27FC236}">
                <a16:creationId xmlns:a16="http://schemas.microsoft.com/office/drawing/2014/main" id="{A8051856-C988-4F7F-8553-D69B6B9E7FB7}"/>
              </a:ext>
            </a:extLst>
          </p:cNvPr>
          <p:cNvSpPr>
            <a:spLocks noChangeArrowheads="1"/>
          </p:cNvSpPr>
          <p:nvPr/>
        </p:nvSpPr>
        <p:spPr bwMode="auto">
          <a:xfrm>
            <a:off x="3378048" y="1305132"/>
            <a:ext cx="5706465" cy="39859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Generate Vote Authorization Documents</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14" name="Group 46">
            <a:extLst>
              <a:ext uri="{FF2B5EF4-FFF2-40B4-BE49-F238E27FC236}">
                <a16:creationId xmlns:a16="http://schemas.microsoft.com/office/drawing/2014/main" id="{E13082EF-5B5E-450F-A609-8A3070A25830}"/>
              </a:ext>
            </a:extLst>
          </p:cNvPr>
          <p:cNvGrpSpPr>
            <a:grpSpLocks/>
          </p:cNvGrpSpPr>
          <p:nvPr/>
        </p:nvGrpSpPr>
        <p:grpSpPr bwMode="auto">
          <a:xfrm>
            <a:off x="2952454" y="1354612"/>
            <a:ext cx="317338" cy="353220"/>
            <a:chOff x="106936877" y="110397826"/>
            <a:chExt cx="340775" cy="353211"/>
          </a:xfrm>
        </p:grpSpPr>
        <p:sp>
          <p:nvSpPr>
            <p:cNvPr id="15" name="AutoShape 47">
              <a:extLst>
                <a:ext uri="{FF2B5EF4-FFF2-40B4-BE49-F238E27FC236}">
                  <a16:creationId xmlns:a16="http://schemas.microsoft.com/office/drawing/2014/main" id="{5F44644A-58EF-4B16-BA83-D25AD02624F9}"/>
                </a:ext>
              </a:extLst>
            </p:cNvPr>
            <p:cNvSpPr>
              <a:spLocks noChangeAspect="1" noChangeArrowheads="1"/>
            </p:cNvSpPr>
            <p:nvPr/>
          </p:nvSpPr>
          <p:spPr bwMode="auto">
            <a:xfrm>
              <a:off x="106936877" y="110397826"/>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 name="Text Box 48">
              <a:extLst>
                <a:ext uri="{FF2B5EF4-FFF2-40B4-BE49-F238E27FC236}">
                  <a16:creationId xmlns:a16="http://schemas.microsoft.com/office/drawing/2014/main" id="{17321117-7082-4EAA-ACD1-04541FAEB9D1}"/>
                </a:ext>
              </a:extLst>
            </p:cNvPr>
            <p:cNvSpPr txBox="1">
              <a:spLocks noChangeAspect="1" noChangeArrowheads="1"/>
            </p:cNvSpPr>
            <p:nvPr/>
          </p:nvSpPr>
          <p:spPr bwMode="auto">
            <a:xfrm>
              <a:off x="107003666" y="110411475"/>
              <a:ext cx="201023" cy="31971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7</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41" name="Rectangle 15">
            <a:extLst>
              <a:ext uri="{FF2B5EF4-FFF2-40B4-BE49-F238E27FC236}">
                <a16:creationId xmlns:a16="http://schemas.microsoft.com/office/drawing/2014/main" id="{29A3627F-714F-492B-A19C-D00E6EF19F3B}"/>
              </a:ext>
            </a:extLst>
          </p:cNvPr>
          <p:cNvSpPr>
            <a:spLocks noChangeArrowheads="1"/>
          </p:cNvSpPr>
          <p:nvPr/>
        </p:nvSpPr>
        <p:spPr bwMode="auto">
          <a:xfrm>
            <a:off x="3378048" y="2138089"/>
            <a:ext cx="5706465" cy="39859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Assemble Balloting Materials</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42" name="Group 46">
            <a:extLst>
              <a:ext uri="{FF2B5EF4-FFF2-40B4-BE49-F238E27FC236}">
                <a16:creationId xmlns:a16="http://schemas.microsoft.com/office/drawing/2014/main" id="{88884EA5-56AB-4E99-AB76-A8536757FFB0}"/>
              </a:ext>
            </a:extLst>
          </p:cNvPr>
          <p:cNvGrpSpPr>
            <a:grpSpLocks/>
          </p:cNvGrpSpPr>
          <p:nvPr/>
        </p:nvGrpSpPr>
        <p:grpSpPr bwMode="auto">
          <a:xfrm>
            <a:off x="2953247" y="2138089"/>
            <a:ext cx="317338" cy="363635"/>
            <a:chOff x="106936877" y="110387411"/>
            <a:chExt cx="340775" cy="363626"/>
          </a:xfrm>
        </p:grpSpPr>
        <p:sp>
          <p:nvSpPr>
            <p:cNvPr id="43" name="AutoShape 47">
              <a:extLst>
                <a:ext uri="{FF2B5EF4-FFF2-40B4-BE49-F238E27FC236}">
                  <a16:creationId xmlns:a16="http://schemas.microsoft.com/office/drawing/2014/main" id="{8CE59F53-26B9-492A-A87D-6D35C7FA81E7}"/>
                </a:ext>
              </a:extLst>
            </p:cNvPr>
            <p:cNvSpPr>
              <a:spLocks noChangeAspect="1" noChangeArrowheads="1"/>
            </p:cNvSpPr>
            <p:nvPr/>
          </p:nvSpPr>
          <p:spPr bwMode="auto">
            <a:xfrm>
              <a:off x="106936877" y="110397826"/>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 name="Text Box 48">
              <a:extLst>
                <a:ext uri="{FF2B5EF4-FFF2-40B4-BE49-F238E27FC236}">
                  <a16:creationId xmlns:a16="http://schemas.microsoft.com/office/drawing/2014/main" id="{E00458A6-FAFA-4404-A03A-D23B39F87E68}"/>
                </a:ext>
              </a:extLst>
            </p:cNvPr>
            <p:cNvSpPr txBox="1">
              <a:spLocks noChangeAspect="1" noChangeArrowheads="1"/>
            </p:cNvSpPr>
            <p:nvPr/>
          </p:nvSpPr>
          <p:spPr bwMode="auto">
            <a:xfrm>
              <a:off x="106990746" y="110387411"/>
              <a:ext cx="201024" cy="31971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2000" b="1" kern="0">
                  <a:solidFill>
                    <a:srgbClr val="A0191D"/>
                  </a:solidFill>
                  <a:latin typeface="Century Gothic" panose="020B0502020202020204" pitchFamily="34" charset="0"/>
                </a:rPr>
                <a:t>8</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45" name="Rectangle 15">
            <a:extLst>
              <a:ext uri="{FF2B5EF4-FFF2-40B4-BE49-F238E27FC236}">
                <a16:creationId xmlns:a16="http://schemas.microsoft.com/office/drawing/2014/main" id="{950F24CB-D8C9-4AD5-9FE7-199FBEA053B8}"/>
              </a:ext>
            </a:extLst>
          </p:cNvPr>
          <p:cNvSpPr>
            <a:spLocks noChangeArrowheads="1"/>
          </p:cNvSpPr>
          <p:nvPr/>
        </p:nvSpPr>
        <p:spPr bwMode="auto">
          <a:xfrm>
            <a:off x="3378048" y="2898487"/>
            <a:ext cx="5706465" cy="39859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Obtain Voter Signatures</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46" name="Group 46">
            <a:extLst>
              <a:ext uri="{FF2B5EF4-FFF2-40B4-BE49-F238E27FC236}">
                <a16:creationId xmlns:a16="http://schemas.microsoft.com/office/drawing/2014/main" id="{88B267E1-667D-44DE-89AF-F319F6741F3D}"/>
              </a:ext>
            </a:extLst>
          </p:cNvPr>
          <p:cNvGrpSpPr>
            <a:grpSpLocks/>
          </p:cNvGrpSpPr>
          <p:nvPr/>
        </p:nvGrpSpPr>
        <p:grpSpPr bwMode="auto">
          <a:xfrm>
            <a:off x="2952454" y="2947967"/>
            <a:ext cx="317338" cy="353220"/>
            <a:chOff x="106936877" y="110397826"/>
            <a:chExt cx="340775" cy="353211"/>
          </a:xfrm>
        </p:grpSpPr>
        <p:sp>
          <p:nvSpPr>
            <p:cNvPr id="47" name="AutoShape 47">
              <a:extLst>
                <a:ext uri="{FF2B5EF4-FFF2-40B4-BE49-F238E27FC236}">
                  <a16:creationId xmlns:a16="http://schemas.microsoft.com/office/drawing/2014/main" id="{68912F59-9D93-4267-9930-5F054910281D}"/>
                </a:ext>
              </a:extLst>
            </p:cNvPr>
            <p:cNvSpPr>
              <a:spLocks noChangeAspect="1" noChangeArrowheads="1"/>
            </p:cNvSpPr>
            <p:nvPr/>
          </p:nvSpPr>
          <p:spPr bwMode="auto">
            <a:xfrm>
              <a:off x="106936877" y="110397826"/>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 name="Text Box 48">
              <a:extLst>
                <a:ext uri="{FF2B5EF4-FFF2-40B4-BE49-F238E27FC236}">
                  <a16:creationId xmlns:a16="http://schemas.microsoft.com/office/drawing/2014/main" id="{A9686520-B4C0-4334-9368-2574056A2EC1}"/>
                </a:ext>
              </a:extLst>
            </p:cNvPr>
            <p:cNvSpPr txBox="1">
              <a:spLocks noChangeAspect="1" noChangeArrowheads="1"/>
            </p:cNvSpPr>
            <p:nvPr/>
          </p:nvSpPr>
          <p:spPr bwMode="auto">
            <a:xfrm>
              <a:off x="107003666" y="110411475"/>
              <a:ext cx="160376" cy="31971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2000" b="1" kern="0">
                  <a:solidFill>
                    <a:srgbClr val="A0191D"/>
                  </a:solidFill>
                  <a:latin typeface="Century Gothic" panose="020B0502020202020204" pitchFamily="34" charset="0"/>
                </a:rPr>
                <a:t>9</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49" name="Rectangle 15">
            <a:extLst>
              <a:ext uri="{FF2B5EF4-FFF2-40B4-BE49-F238E27FC236}">
                <a16:creationId xmlns:a16="http://schemas.microsoft.com/office/drawing/2014/main" id="{9C7E2476-23B0-4EBD-9A5B-452035520606}"/>
              </a:ext>
            </a:extLst>
          </p:cNvPr>
          <p:cNvSpPr>
            <a:spLocks noChangeArrowheads="1"/>
          </p:cNvSpPr>
          <p:nvPr/>
        </p:nvSpPr>
        <p:spPr bwMode="auto">
          <a:xfrm>
            <a:off x="3378048" y="3615134"/>
            <a:ext cx="5706465" cy="39859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Allow Voter to Mark Ballot</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50" name="Group 46">
            <a:extLst>
              <a:ext uri="{FF2B5EF4-FFF2-40B4-BE49-F238E27FC236}">
                <a16:creationId xmlns:a16="http://schemas.microsoft.com/office/drawing/2014/main" id="{48EE8BBC-7926-4E81-A65E-20CC79BFAAD4}"/>
              </a:ext>
            </a:extLst>
          </p:cNvPr>
          <p:cNvGrpSpPr>
            <a:grpSpLocks/>
          </p:cNvGrpSpPr>
          <p:nvPr/>
        </p:nvGrpSpPr>
        <p:grpSpPr bwMode="auto">
          <a:xfrm>
            <a:off x="2952454" y="3665836"/>
            <a:ext cx="553555" cy="466633"/>
            <a:chOff x="106934078" y="110397826"/>
            <a:chExt cx="524410" cy="353211"/>
          </a:xfrm>
        </p:grpSpPr>
        <p:sp>
          <p:nvSpPr>
            <p:cNvPr id="51" name="AutoShape 47">
              <a:extLst>
                <a:ext uri="{FF2B5EF4-FFF2-40B4-BE49-F238E27FC236}">
                  <a16:creationId xmlns:a16="http://schemas.microsoft.com/office/drawing/2014/main" id="{3D7D4535-85A2-440E-B660-DFE5FB8279C3}"/>
                </a:ext>
              </a:extLst>
            </p:cNvPr>
            <p:cNvSpPr>
              <a:spLocks noChangeAspect="1" noChangeArrowheads="1"/>
            </p:cNvSpPr>
            <p:nvPr/>
          </p:nvSpPr>
          <p:spPr bwMode="auto">
            <a:xfrm>
              <a:off x="106936877" y="110397826"/>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2" name="Text Box 48">
              <a:extLst>
                <a:ext uri="{FF2B5EF4-FFF2-40B4-BE49-F238E27FC236}">
                  <a16:creationId xmlns:a16="http://schemas.microsoft.com/office/drawing/2014/main" id="{D2468DA1-EEEE-4F9B-9BF6-260B1FAB0430}"/>
                </a:ext>
              </a:extLst>
            </p:cNvPr>
            <p:cNvSpPr txBox="1">
              <a:spLocks noChangeAspect="1" noChangeArrowheads="1"/>
            </p:cNvSpPr>
            <p:nvPr/>
          </p:nvSpPr>
          <p:spPr bwMode="auto">
            <a:xfrm>
              <a:off x="106934078" y="110411487"/>
              <a:ext cx="524410" cy="31971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10</a:t>
              </a:r>
              <a:endParaRPr kumimoji="0" lang="en-US" altLang="en-US" b="0" i="0" u="none" strike="noStrike" kern="0" cap="none" spc="0" normalizeH="0" baseline="0" noProof="0">
                <a:ln>
                  <a:noFill/>
                </a:ln>
                <a:solidFill>
                  <a:prstClr val="black"/>
                </a:solidFill>
                <a:effectLst/>
                <a:uLnTx/>
                <a:uFillTx/>
                <a:latin typeface="Arial" panose="020B0604020202020204" pitchFamily="34" charset="0"/>
              </a:endParaRPr>
            </a:p>
          </p:txBody>
        </p:sp>
      </p:grpSp>
      <p:sp>
        <p:nvSpPr>
          <p:cNvPr id="53" name="Rectangle 15">
            <a:extLst>
              <a:ext uri="{FF2B5EF4-FFF2-40B4-BE49-F238E27FC236}">
                <a16:creationId xmlns:a16="http://schemas.microsoft.com/office/drawing/2014/main" id="{978C0859-330C-4D79-B9EC-918998CBF704}"/>
              </a:ext>
            </a:extLst>
          </p:cNvPr>
          <p:cNvSpPr>
            <a:spLocks noChangeArrowheads="1"/>
          </p:cNvSpPr>
          <p:nvPr/>
        </p:nvSpPr>
        <p:spPr bwMode="auto">
          <a:xfrm>
            <a:off x="3378048" y="4362832"/>
            <a:ext cx="5706465" cy="39859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rPr>
              <a:t>Accept Voter’s Ballot</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grpSp>
        <p:nvGrpSpPr>
          <p:cNvPr id="54" name="Group 46">
            <a:extLst>
              <a:ext uri="{FF2B5EF4-FFF2-40B4-BE49-F238E27FC236}">
                <a16:creationId xmlns:a16="http://schemas.microsoft.com/office/drawing/2014/main" id="{E49A2EEF-4D1F-48B7-96FE-CE11DDE44399}"/>
              </a:ext>
            </a:extLst>
          </p:cNvPr>
          <p:cNvGrpSpPr>
            <a:grpSpLocks/>
          </p:cNvGrpSpPr>
          <p:nvPr/>
        </p:nvGrpSpPr>
        <p:grpSpPr bwMode="auto">
          <a:xfrm>
            <a:off x="2946410" y="4332892"/>
            <a:ext cx="553555" cy="466633"/>
            <a:chOff x="106934078" y="110397826"/>
            <a:chExt cx="524410" cy="353211"/>
          </a:xfrm>
        </p:grpSpPr>
        <p:sp>
          <p:nvSpPr>
            <p:cNvPr id="55" name="AutoShape 47">
              <a:extLst>
                <a:ext uri="{FF2B5EF4-FFF2-40B4-BE49-F238E27FC236}">
                  <a16:creationId xmlns:a16="http://schemas.microsoft.com/office/drawing/2014/main" id="{596E6668-FDA2-4110-AA0F-05D38ED5541C}"/>
                </a:ext>
              </a:extLst>
            </p:cNvPr>
            <p:cNvSpPr>
              <a:spLocks noChangeAspect="1" noChangeArrowheads="1"/>
            </p:cNvSpPr>
            <p:nvPr/>
          </p:nvSpPr>
          <p:spPr bwMode="auto">
            <a:xfrm>
              <a:off x="106936877" y="110397826"/>
              <a:ext cx="340775" cy="353211"/>
            </a:xfrm>
            <a:prstGeom prst="flowChartConnector">
              <a:avLst/>
            </a:prstGeom>
            <a:solidFill>
              <a:srgbClr val="7DAFD3"/>
            </a:solidFill>
            <a:ln w="25400" algn="ctr">
              <a:solidFill>
                <a:srgbClr val="233962"/>
              </a:solidFill>
              <a:round/>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6" name="Text Box 48">
              <a:extLst>
                <a:ext uri="{FF2B5EF4-FFF2-40B4-BE49-F238E27FC236}">
                  <a16:creationId xmlns:a16="http://schemas.microsoft.com/office/drawing/2014/main" id="{F26C9E89-D210-4F06-AB78-B1C066302060}"/>
                </a:ext>
              </a:extLst>
            </p:cNvPr>
            <p:cNvSpPr txBox="1">
              <a:spLocks noChangeAspect="1" noChangeArrowheads="1"/>
            </p:cNvSpPr>
            <p:nvPr/>
          </p:nvSpPr>
          <p:spPr bwMode="auto">
            <a:xfrm>
              <a:off x="106934078" y="110411487"/>
              <a:ext cx="524410" cy="319718"/>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a:ln>
                    <a:noFill/>
                  </a:ln>
                  <a:solidFill>
                    <a:srgbClr val="A0191D"/>
                  </a:solidFill>
                  <a:effectLst/>
                  <a:uLnTx/>
                  <a:uFillTx/>
                  <a:latin typeface="Century Gothic" panose="020B0502020202020204" pitchFamily="34" charset="0"/>
                </a:rPr>
                <a:t>11</a:t>
              </a:r>
              <a:endParaRPr kumimoji="0" lang="en-US" altLang="en-US" b="0" i="0" u="none" strike="noStrike" kern="0" cap="none" spc="0" normalizeH="0" baseline="0" noProof="0">
                <a:ln>
                  <a:noFill/>
                </a:ln>
                <a:solidFill>
                  <a:prstClr val="black"/>
                </a:solidFill>
                <a:effectLst/>
                <a:uLnTx/>
                <a:uFillTx/>
                <a:latin typeface="Arial" panose="020B0604020202020204" pitchFamily="34" charset="0"/>
              </a:endParaRPr>
            </a:p>
          </p:txBody>
        </p:sp>
      </p:grpSp>
    </p:spTree>
    <p:custDataLst>
      <p:tags r:id="rId1"/>
    </p:custDataLst>
    <p:extLst>
      <p:ext uri="{BB962C8B-B14F-4D97-AF65-F5344CB8AC3E}">
        <p14:creationId xmlns:p14="http://schemas.microsoft.com/office/powerpoint/2010/main" val="241252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B4959E-6938-4E00-A91A-4CF63FFB3578}"/>
              </a:ext>
            </a:extLst>
          </p:cNvPr>
          <p:cNvSpPr>
            <a:spLocks noChangeArrowheads="1"/>
          </p:cNvSpPr>
          <p:nvPr/>
        </p:nvSpPr>
        <p:spPr bwMode="auto">
          <a:xfrm>
            <a:off x="2676525" y="1137020"/>
            <a:ext cx="6838950" cy="4592637"/>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1D864D6-E115-4C06-8822-F781C00D8088}"/>
              </a:ext>
            </a:extLst>
          </p:cNvPr>
          <p:cNvSpPr>
            <a:spLocks noChangeArrowheads="1"/>
          </p:cNvSpPr>
          <p:nvPr/>
        </p:nvSpPr>
        <p:spPr bwMode="auto">
          <a:xfrm>
            <a:off x="2676525" y="5804940"/>
            <a:ext cx="6838950" cy="34748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 name="Picture 4" descr="logo_rec_elections_white_white">
            <a:extLst>
              <a:ext uri="{FF2B5EF4-FFF2-40B4-BE49-F238E27FC236}">
                <a16:creationId xmlns:a16="http://schemas.microsoft.com/office/drawing/2014/main" id="{B293A6D7-053C-403C-B885-D8F3CBFC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109" y="5707948"/>
            <a:ext cx="2571568" cy="466633"/>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5" name="Text Box 5">
            <a:extLst>
              <a:ext uri="{FF2B5EF4-FFF2-40B4-BE49-F238E27FC236}">
                <a16:creationId xmlns:a16="http://schemas.microsoft.com/office/drawing/2014/main" id="{839D17A7-E96C-4D5D-ADFE-30EA6357F2E8}"/>
              </a:ext>
            </a:extLst>
          </p:cNvPr>
          <p:cNvSpPr txBox="1">
            <a:spLocks noChangeArrowheads="1"/>
          </p:cNvSpPr>
          <p:nvPr/>
        </p:nvSpPr>
        <p:spPr bwMode="auto">
          <a:xfrm>
            <a:off x="3848249" y="5796126"/>
            <a:ext cx="5644512" cy="35629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5A1EAAD3-6897-4372-BC08-33FF9AC16CD4}"/>
              </a:ext>
            </a:extLst>
          </p:cNvPr>
          <p:cNvSpPr txBox="1">
            <a:spLocks noChangeAspect="1" noChangeArrowheads="1"/>
          </p:cNvSpPr>
          <p:nvPr/>
        </p:nvSpPr>
        <p:spPr bwMode="auto">
          <a:xfrm>
            <a:off x="2658621" y="628649"/>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1: Voter Greeting</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664F69C9-0D91-4355-B2B4-548968C55D80}"/>
              </a:ext>
            </a:extLst>
          </p:cNvPr>
          <p:cNvPicPr>
            <a:picLocks noChangeAspect="1"/>
          </p:cNvPicPr>
          <p:nvPr/>
        </p:nvPicPr>
        <p:blipFill>
          <a:blip r:embed="rId4"/>
          <a:stretch>
            <a:fillRect/>
          </a:stretch>
        </p:blipFill>
        <p:spPr>
          <a:xfrm>
            <a:off x="3347758" y="1947115"/>
            <a:ext cx="640135" cy="371888"/>
          </a:xfrm>
          <a:prstGeom prst="rect">
            <a:avLst/>
          </a:prstGeom>
        </p:spPr>
      </p:pic>
      <p:pic>
        <p:nvPicPr>
          <p:cNvPr id="8" name="Picture 7">
            <a:extLst>
              <a:ext uri="{FF2B5EF4-FFF2-40B4-BE49-F238E27FC236}">
                <a16:creationId xmlns:a16="http://schemas.microsoft.com/office/drawing/2014/main" id="{6C8F5637-FFEA-4F48-9A9D-04AEFBB8AC7C}"/>
              </a:ext>
            </a:extLst>
          </p:cNvPr>
          <p:cNvPicPr>
            <a:picLocks noChangeAspect="1"/>
          </p:cNvPicPr>
          <p:nvPr/>
        </p:nvPicPr>
        <p:blipFill>
          <a:blip r:embed="rId4"/>
          <a:stretch>
            <a:fillRect/>
          </a:stretch>
        </p:blipFill>
        <p:spPr>
          <a:xfrm>
            <a:off x="3364850" y="2682329"/>
            <a:ext cx="640135" cy="371888"/>
          </a:xfrm>
          <a:prstGeom prst="rect">
            <a:avLst/>
          </a:prstGeom>
        </p:spPr>
      </p:pic>
      <p:pic>
        <p:nvPicPr>
          <p:cNvPr id="9" name="Picture 8">
            <a:extLst>
              <a:ext uri="{FF2B5EF4-FFF2-40B4-BE49-F238E27FC236}">
                <a16:creationId xmlns:a16="http://schemas.microsoft.com/office/drawing/2014/main" id="{C001F66B-C82D-4E3F-B50B-776419D6A7CD}"/>
              </a:ext>
            </a:extLst>
          </p:cNvPr>
          <p:cNvPicPr>
            <a:picLocks noChangeAspect="1"/>
          </p:cNvPicPr>
          <p:nvPr/>
        </p:nvPicPr>
        <p:blipFill>
          <a:blip r:embed="rId4"/>
          <a:stretch>
            <a:fillRect/>
          </a:stretch>
        </p:blipFill>
        <p:spPr>
          <a:xfrm>
            <a:off x="3364850" y="3426074"/>
            <a:ext cx="640135" cy="371888"/>
          </a:xfrm>
          <a:prstGeom prst="rect">
            <a:avLst/>
          </a:prstGeom>
        </p:spPr>
      </p:pic>
      <p:sp>
        <p:nvSpPr>
          <p:cNvPr id="10" name="TextBox 9">
            <a:extLst>
              <a:ext uri="{FF2B5EF4-FFF2-40B4-BE49-F238E27FC236}">
                <a16:creationId xmlns:a16="http://schemas.microsoft.com/office/drawing/2014/main" id="{428D479A-77B7-4410-BAAB-CB56E0E5B48A}"/>
              </a:ext>
            </a:extLst>
          </p:cNvPr>
          <p:cNvSpPr txBox="1"/>
          <p:nvPr/>
        </p:nvSpPr>
        <p:spPr>
          <a:xfrm>
            <a:off x="3987893" y="1931290"/>
            <a:ext cx="55275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Ask the name of the person voting curbside</a:t>
            </a:r>
          </a:p>
        </p:txBody>
      </p:sp>
      <p:sp>
        <p:nvSpPr>
          <p:cNvPr id="11" name="TextBox 10">
            <a:extLst>
              <a:ext uri="{FF2B5EF4-FFF2-40B4-BE49-F238E27FC236}">
                <a16:creationId xmlns:a16="http://schemas.microsoft.com/office/drawing/2014/main" id="{833F6D69-405A-44FE-B9AA-AF848DA26CBC}"/>
              </a:ext>
            </a:extLst>
          </p:cNvPr>
          <p:cNvSpPr txBox="1"/>
          <p:nvPr/>
        </p:nvSpPr>
        <p:spPr>
          <a:xfrm>
            <a:off x="4004985" y="2664277"/>
            <a:ext cx="5487776"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Determine if the voter requires assistance</a:t>
            </a:r>
          </a:p>
        </p:txBody>
      </p:sp>
      <p:sp>
        <p:nvSpPr>
          <p:cNvPr id="12" name="TextBox 11">
            <a:extLst>
              <a:ext uri="{FF2B5EF4-FFF2-40B4-BE49-F238E27FC236}">
                <a16:creationId xmlns:a16="http://schemas.microsoft.com/office/drawing/2014/main" id="{633EF654-DA1B-46D1-B1EE-0CC0011CF14B}"/>
              </a:ext>
            </a:extLst>
          </p:cNvPr>
          <p:cNvSpPr txBox="1"/>
          <p:nvPr/>
        </p:nvSpPr>
        <p:spPr>
          <a:xfrm>
            <a:off x="3987893" y="3305659"/>
            <a:ext cx="5504868" cy="646331"/>
          </a:xfrm>
          <a:prstGeom prst="rect">
            <a:avLst/>
          </a:prstGeom>
          <a:noFill/>
        </p:spPr>
        <p:txBody>
          <a:bodyPr wrap="square" rtlCol="0">
            <a:spAutoFit/>
          </a:bodyPr>
          <a:lstStyle/>
          <a:p>
            <a:r>
              <a:rPr lang="en-US" b="1">
                <a:solidFill>
                  <a:schemeClr val="bg1"/>
                </a:solidFill>
                <a:latin typeface="Century Gothic" panose="020B0502020202020204" pitchFamily="34" charset="0"/>
              </a:rPr>
              <a:t>Read oath to the voter and receive affirmation to confirm curbside eligibility</a:t>
            </a:r>
          </a:p>
        </p:txBody>
      </p:sp>
      <p:sp>
        <p:nvSpPr>
          <p:cNvPr id="13" name="TextBox 12">
            <a:extLst>
              <a:ext uri="{FF2B5EF4-FFF2-40B4-BE49-F238E27FC236}">
                <a16:creationId xmlns:a16="http://schemas.microsoft.com/office/drawing/2014/main" id="{E437D529-0C88-4B0D-9985-F00ED269E4DA}"/>
              </a:ext>
            </a:extLst>
          </p:cNvPr>
          <p:cNvSpPr txBox="1"/>
          <p:nvPr/>
        </p:nvSpPr>
        <p:spPr>
          <a:xfrm>
            <a:off x="4005797" y="4056580"/>
            <a:ext cx="55275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Complete a curbside log</a:t>
            </a:r>
          </a:p>
        </p:txBody>
      </p:sp>
      <p:sp>
        <p:nvSpPr>
          <p:cNvPr id="14" name="TextBox 13">
            <a:extLst>
              <a:ext uri="{FF2B5EF4-FFF2-40B4-BE49-F238E27FC236}">
                <a16:creationId xmlns:a16="http://schemas.microsoft.com/office/drawing/2014/main" id="{7FA9A442-166B-4179-B12D-E2A3CD13E416}"/>
              </a:ext>
            </a:extLst>
          </p:cNvPr>
          <p:cNvSpPr txBox="1"/>
          <p:nvPr/>
        </p:nvSpPr>
        <p:spPr>
          <a:xfrm>
            <a:off x="4005797" y="4574263"/>
            <a:ext cx="5527582" cy="369332"/>
          </a:xfrm>
          <a:prstGeom prst="rect">
            <a:avLst/>
          </a:prstGeom>
          <a:noFill/>
        </p:spPr>
        <p:txBody>
          <a:bodyPr wrap="square" rtlCol="0">
            <a:spAutoFit/>
          </a:bodyPr>
          <a:lstStyle/>
          <a:p>
            <a:r>
              <a:rPr lang="en-US" b="1">
                <a:solidFill>
                  <a:schemeClr val="bg1"/>
                </a:solidFill>
                <a:latin typeface="Century Gothic" panose="020B0502020202020204" pitchFamily="34" charset="0"/>
              </a:rPr>
              <a:t>Ask the voter to show a photo ID</a:t>
            </a:r>
          </a:p>
        </p:txBody>
      </p:sp>
      <p:pic>
        <p:nvPicPr>
          <p:cNvPr id="15" name="Picture 14">
            <a:extLst>
              <a:ext uri="{FF2B5EF4-FFF2-40B4-BE49-F238E27FC236}">
                <a16:creationId xmlns:a16="http://schemas.microsoft.com/office/drawing/2014/main" id="{EB76F458-D760-4849-855B-5A9539788B45}"/>
              </a:ext>
            </a:extLst>
          </p:cNvPr>
          <p:cNvPicPr>
            <a:picLocks noChangeAspect="1"/>
          </p:cNvPicPr>
          <p:nvPr/>
        </p:nvPicPr>
        <p:blipFill>
          <a:blip r:embed="rId4"/>
          <a:stretch>
            <a:fillRect/>
          </a:stretch>
        </p:blipFill>
        <p:spPr>
          <a:xfrm>
            <a:off x="3358259" y="4056580"/>
            <a:ext cx="640135" cy="371888"/>
          </a:xfrm>
          <a:prstGeom prst="rect">
            <a:avLst/>
          </a:prstGeom>
        </p:spPr>
      </p:pic>
      <p:pic>
        <p:nvPicPr>
          <p:cNvPr id="16" name="Picture 15">
            <a:extLst>
              <a:ext uri="{FF2B5EF4-FFF2-40B4-BE49-F238E27FC236}">
                <a16:creationId xmlns:a16="http://schemas.microsoft.com/office/drawing/2014/main" id="{00667992-D3F5-4AD0-AE4F-79027DB014F4}"/>
              </a:ext>
            </a:extLst>
          </p:cNvPr>
          <p:cNvPicPr>
            <a:picLocks noChangeAspect="1"/>
          </p:cNvPicPr>
          <p:nvPr/>
        </p:nvPicPr>
        <p:blipFill>
          <a:blip r:embed="rId4"/>
          <a:stretch>
            <a:fillRect/>
          </a:stretch>
        </p:blipFill>
        <p:spPr>
          <a:xfrm>
            <a:off x="3364850" y="4624231"/>
            <a:ext cx="640135" cy="371888"/>
          </a:xfrm>
          <a:prstGeom prst="rect">
            <a:avLst/>
          </a:prstGeom>
        </p:spPr>
      </p:pic>
    </p:spTree>
    <p:custDataLst>
      <p:tags r:id="rId1"/>
    </p:custDataLst>
    <p:extLst>
      <p:ext uri="{BB962C8B-B14F-4D97-AF65-F5344CB8AC3E}">
        <p14:creationId xmlns:p14="http://schemas.microsoft.com/office/powerpoint/2010/main" val="309828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11" name="Picture 57" descr="logo_rec_elections_white_white">
            <a:extLst>
              <a:ext uri="{FF2B5EF4-FFF2-40B4-BE49-F238E27FC236}">
                <a16:creationId xmlns:a16="http://schemas.microsoft.com/office/drawing/2014/main" id="{DB45EAA4-5F68-4FD0-BCB9-589953248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925" y="7124211"/>
            <a:ext cx="2571780" cy="46667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r" eaLnBrk="0" fontAlgn="base" hangingPunct="0">
              <a:spcBef>
                <a:spcPct val="0"/>
              </a:spcBef>
              <a:spcAft>
                <a:spcPct val="0"/>
              </a:spcAft>
            </a:pPr>
            <a:r>
              <a:rPr lang="en-US" altLang="en-US" sz="1000" b="1" kern="0">
                <a:solidFill>
                  <a:srgbClr val="FFFFFF"/>
                </a:solidFill>
                <a:latin typeface="Century Gothic" panose="020B0502020202020204" pitchFamily="34" charset="0"/>
              </a:rPr>
              <a:t>Curbside | 1</a:t>
            </a:r>
          </a:p>
        </p:txBody>
      </p:sp>
      <p:sp>
        <p:nvSpPr>
          <p:cNvPr id="13" name="Text Box 59">
            <a:extLst>
              <a:ext uri="{FF2B5EF4-FFF2-40B4-BE49-F238E27FC236}">
                <a16:creationId xmlns:a16="http://schemas.microsoft.com/office/drawing/2014/main" id="{89B1A7F3-95BD-4C26-A9FA-70767A1CC411}"/>
              </a:ext>
            </a:extLst>
          </p:cNvPr>
          <p:cNvSpPr txBox="1">
            <a:spLocks noChangeAspect="1" noChangeArrowheads="1"/>
          </p:cNvSpPr>
          <p:nvPr/>
        </p:nvSpPr>
        <p:spPr bwMode="auto">
          <a:xfrm>
            <a:off x="2626379" y="-753375"/>
            <a:ext cx="6874758" cy="46667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1: Voter Greeting</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7" name="Text Box 2">
            <a:extLst>
              <a:ext uri="{FF2B5EF4-FFF2-40B4-BE49-F238E27FC236}">
                <a16:creationId xmlns:a16="http://schemas.microsoft.com/office/drawing/2014/main" id="{70F34D10-87F7-4780-90E3-0241D426D8F1}"/>
              </a:ext>
            </a:extLst>
          </p:cNvPr>
          <p:cNvSpPr txBox="1">
            <a:spLocks noChangeArrowheads="1"/>
          </p:cNvSpPr>
          <p:nvPr/>
        </p:nvSpPr>
        <p:spPr bwMode="auto">
          <a:xfrm>
            <a:off x="-833287" y="1611106"/>
            <a:ext cx="730250" cy="109537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7200" b="1">
                <a:solidFill>
                  <a:srgbClr val="A0191D"/>
                </a:solidFill>
                <a:latin typeface="Century Gothic" panose="020B0502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61">
            <a:extLst>
              <a:ext uri="{FF2B5EF4-FFF2-40B4-BE49-F238E27FC236}">
                <a16:creationId xmlns:a16="http://schemas.microsoft.com/office/drawing/2014/main" id="{3BF624F3-40DB-42D5-9A14-60AF162BFBA2}"/>
              </a:ext>
            </a:extLst>
          </p:cNvPr>
          <p:cNvSpPr>
            <a:spLocks noChangeArrowheads="1"/>
          </p:cNvSpPr>
          <p:nvPr/>
        </p:nvSpPr>
        <p:spPr bwMode="auto">
          <a:xfrm>
            <a:off x="4465279" y="653033"/>
            <a:ext cx="3657600" cy="543356"/>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1600" b="1" kern="0">
                <a:solidFill>
                  <a:srgbClr val="FFFFFF"/>
                </a:solidFill>
                <a:latin typeface="Century Gothic" panose="020B0502020202020204" pitchFamily="34" charset="0"/>
              </a:rPr>
              <a:t>Ask the name of the person voting curbside</a:t>
            </a:r>
          </a:p>
        </p:txBody>
      </p:sp>
      <p:sp>
        <p:nvSpPr>
          <p:cNvPr id="18" name="Text Box 7">
            <a:extLst>
              <a:ext uri="{FF2B5EF4-FFF2-40B4-BE49-F238E27FC236}">
                <a16:creationId xmlns:a16="http://schemas.microsoft.com/office/drawing/2014/main" id="{E04F60A2-027F-4DAA-AAA9-561A6F0793A6}"/>
              </a:ext>
            </a:extLst>
          </p:cNvPr>
          <p:cNvSpPr txBox="1">
            <a:spLocks noChangeArrowheads="1"/>
          </p:cNvSpPr>
          <p:nvPr/>
        </p:nvSpPr>
        <p:spPr bwMode="auto">
          <a:xfrm>
            <a:off x="3121679" y="2924622"/>
            <a:ext cx="6417198" cy="565427"/>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a:solidFill>
                  <a:srgbClr val="233962"/>
                </a:solidFill>
                <a:latin typeface="Calibri" panose="020F0502020204030204" pitchFamily="34" charset="0"/>
              </a:rPr>
              <a:t>If a person is unable to state their name because of an impairment, the curbside official may make reasonable accommodations, including asking the voter to write their name.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7">
            <a:extLst>
              <a:ext uri="{FF2B5EF4-FFF2-40B4-BE49-F238E27FC236}">
                <a16:creationId xmlns:a16="http://schemas.microsoft.com/office/drawing/2014/main" id="{28204A10-A264-47F1-AC2B-F45660BB34B0}"/>
              </a:ext>
            </a:extLst>
          </p:cNvPr>
          <p:cNvSpPr txBox="1">
            <a:spLocks noChangeArrowheads="1"/>
          </p:cNvSpPr>
          <p:nvPr/>
        </p:nvSpPr>
        <p:spPr bwMode="auto">
          <a:xfrm>
            <a:off x="3121677" y="3778241"/>
            <a:ext cx="6417199" cy="93107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a:solidFill>
                  <a:srgbClr val="233962"/>
                </a:solidFill>
                <a:latin typeface="Calibri" panose="020F0502020204030204" pitchFamily="34" charset="0"/>
              </a:rPr>
              <a:t>The voter may be able but unwilling to state their name. The curbside official will explain that the law requires voters to state their name aloud. If the voter continues to refuse to cooperate with the curbside official, the official will arrange for the voter to speak with an election judge.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Graphic 4" descr="Warning">
            <a:extLst>
              <a:ext uri="{FF2B5EF4-FFF2-40B4-BE49-F238E27FC236}">
                <a16:creationId xmlns:a16="http://schemas.microsoft.com/office/drawing/2014/main" id="{589E1707-E08D-4519-A5A6-8A70E6DB86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09925" y="2990365"/>
            <a:ext cx="387841" cy="387841"/>
          </a:xfrm>
          <a:prstGeom prst="rect">
            <a:avLst/>
          </a:prstGeom>
        </p:spPr>
      </p:pic>
      <p:pic>
        <p:nvPicPr>
          <p:cNvPr id="20" name="Graphic 19" descr="Warning">
            <a:extLst>
              <a:ext uri="{FF2B5EF4-FFF2-40B4-BE49-F238E27FC236}">
                <a16:creationId xmlns:a16="http://schemas.microsoft.com/office/drawing/2014/main" id="{AAF086C1-1815-41C0-8856-CC3FBA98FD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09925" y="3951888"/>
            <a:ext cx="387841" cy="387841"/>
          </a:xfrm>
          <a:prstGeom prst="rect">
            <a:avLst/>
          </a:prstGeom>
        </p:spPr>
      </p:pic>
      <p:grpSp>
        <p:nvGrpSpPr>
          <p:cNvPr id="21" name="Group 20">
            <a:extLst>
              <a:ext uri="{FF2B5EF4-FFF2-40B4-BE49-F238E27FC236}">
                <a16:creationId xmlns:a16="http://schemas.microsoft.com/office/drawing/2014/main" id="{C4FE29BC-CE80-471E-90A5-B988AD8A2BD0}"/>
              </a:ext>
            </a:extLst>
          </p:cNvPr>
          <p:cNvGrpSpPr/>
          <p:nvPr/>
        </p:nvGrpSpPr>
        <p:grpSpPr>
          <a:xfrm>
            <a:off x="3770473" y="747133"/>
            <a:ext cx="609562" cy="360916"/>
            <a:chOff x="3400376" y="1313364"/>
            <a:chExt cx="785731" cy="438003"/>
          </a:xfrm>
        </p:grpSpPr>
        <p:sp>
          <p:nvSpPr>
            <p:cNvPr id="22" name="Arrow: Chevron 21">
              <a:extLst>
                <a:ext uri="{FF2B5EF4-FFF2-40B4-BE49-F238E27FC236}">
                  <a16:creationId xmlns:a16="http://schemas.microsoft.com/office/drawing/2014/main" id="{AC05311D-050D-4317-87C8-C35CCE2C58AF}"/>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Chevron 22">
              <a:extLst>
                <a:ext uri="{FF2B5EF4-FFF2-40B4-BE49-F238E27FC236}">
                  <a16:creationId xmlns:a16="http://schemas.microsoft.com/office/drawing/2014/main" id="{18F7F081-AF92-4F6E-87C4-A3C7C8ECC8FA}"/>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60">
            <a:extLst>
              <a:ext uri="{FF2B5EF4-FFF2-40B4-BE49-F238E27FC236}">
                <a16:creationId xmlns:a16="http://schemas.microsoft.com/office/drawing/2014/main" id="{9E915A10-40EC-4208-BCF2-20EEDF358E73}"/>
              </a:ext>
            </a:extLst>
          </p:cNvPr>
          <p:cNvSpPr txBox="1">
            <a:spLocks noChangeArrowheads="1"/>
          </p:cNvSpPr>
          <p:nvPr/>
        </p:nvSpPr>
        <p:spPr bwMode="auto">
          <a:xfrm>
            <a:off x="2760513" y="1605680"/>
            <a:ext cx="6706216" cy="909651"/>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400" kern="0">
                <a:solidFill>
                  <a:srgbClr val="233962"/>
                </a:solidFill>
              </a:rPr>
              <a:t>When approaching the curbside voting area, the curbside official must first determine who desires to vote from the vehicle. This can be accomplished by asking for the name of the person who is voting curbside.</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25" name="TextBox 24">
            <a:extLst>
              <a:ext uri="{FF2B5EF4-FFF2-40B4-BE49-F238E27FC236}">
                <a16:creationId xmlns:a16="http://schemas.microsoft.com/office/drawing/2014/main" id="{7875500B-A4C3-41E2-99B4-81B7798CE19B}"/>
              </a:ext>
            </a:extLst>
          </p:cNvPr>
          <p:cNvSpPr txBox="1"/>
          <p:nvPr/>
        </p:nvSpPr>
        <p:spPr>
          <a:xfrm>
            <a:off x="2693763" y="5836836"/>
            <a:ext cx="1569893"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spTree>
    <p:custDataLst>
      <p:tags r:id="rId1"/>
    </p:custDataLst>
    <p:extLst>
      <p:ext uri="{BB962C8B-B14F-4D97-AF65-F5344CB8AC3E}">
        <p14:creationId xmlns:p14="http://schemas.microsoft.com/office/powerpoint/2010/main" val="223795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6">
            <a:extLst>
              <a:ext uri="{FF2B5EF4-FFF2-40B4-BE49-F238E27FC236}">
                <a16:creationId xmlns:a16="http://schemas.microsoft.com/office/drawing/2014/main" id="{F1C53983-5EC1-432E-9259-B9FF644C93BC}"/>
              </a:ext>
            </a:extLst>
          </p:cNvPr>
          <p:cNvSpPr>
            <a:spLocks noChangeArrowheads="1"/>
          </p:cNvSpPr>
          <p:nvPr/>
        </p:nvSpPr>
        <p:spPr bwMode="auto">
          <a:xfrm>
            <a:off x="2786512" y="5775612"/>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 name="Text Box 58">
            <a:extLst>
              <a:ext uri="{FF2B5EF4-FFF2-40B4-BE49-F238E27FC236}">
                <a16:creationId xmlns:a16="http://schemas.microsoft.com/office/drawing/2014/main" id="{49E856D9-BFF7-432E-88B8-B977A138F072}"/>
              </a:ext>
            </a:extLst>
          </p:cNvPr>
          <p:cNvSpPr txBox="1">
            <a:spLocks noChangeArrowheads="1"/>
          </p:cNvSpPr>
          <p:nvPr/>
        </p:nvSpPr>
        <p:spPr bwMode="auto">
          <a:xfrm>
            <a:off x="3948807" y="5766797"/>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rPr>
              <a:t>Curbside| 2</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59">
            <a:extLst>
              <a:ext uri="{FF2B5EF4-FFF2-40B4-BE49-F238E27FC236}">
                <a16:creationId xmlns:a16="http://schemas.microsoft.com/office/drawing/2014/main" id="{0149E9F4-9305-41B6-A9CC-CA0A7BEC629A}"/>
              </a:ext>
            </a:extLst>
          </p:cNvPr>
          <p:cNvSpPr txBox="1">
            <a:spLocks noChangeAspect="1" noChangeArrowheads="1"/>
          </p:cNvSpPr>
          <p:nvPr/>
        </p:nvSpPr>
        <p:spPr bwMode="auto">
          <a:xfrm>
            <a:off x="3862495" y="-2305261"/>
            <a:ext cx="6874758" cy="46292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1: Voter Greeting</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7" name="Text Box 60">
            <a:extLst>
              <a:ext uri="{FF2B5EF4-FFF2-40B4-BE49-F238E27FC236}">
                <a16:creationId xmlns:a16="http://schemas.microsoft.com/office/drawing/2014/main" id="{A9EBE1F3-494A-4876-A206-95FD41B32465}"/>
              </a:ext>
            </a:extLst>
          </p:cNvPr>
          <p:cNvSpPr txBox="1">
            <a:spLocks noChangeArrowheads="1"/>
          </p:cNvSpPr>
          <p:nvPr/>
        </p:nvSpPr>
        <p:spPr bwMode="auto">
          <a:xfrm>
            <a:off x="2843918" y="1761504"/>
            <a:ext cx="6706216" cy="70167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defRPr/>
            </a:pPr>
            <a:r>
              <a:rPr lang="en-US" altLang="en-US" sz="1400" kern="0">
                <a:solidFill>
                  <a:srgbClr val="233962"/>
                </a:solidFill>
              </a:rPr>
              <a:t>If a voter is in need of assistance, it must be requested. If a voter is accompanied when presenting to vote, a curbside official must determine if the voter wants assistance from someone in the vehicle. The voter may also ask for assistance from an election official.</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8" name="Rectangle 61">
            <a:extLst>
              <a:ext uri="{FF2B5EF4-FFF2-40B4-BE49-F238E27FC236}">
                <a16:creationId xmlns:a16="http://schemas.microsoft.com/office/drawing/2014/main" id="{CE0C1242-10EA-416A-9611-945690B0DD34}"/>
              </a:ext>
            </a:extLst>
          </p:cNvPr>
          <p:cNvSpPr>
            <a:spLocks noChangeArrowheads="1"/>
          </p:cNvSpPr>
          <p:nvPr/>
        </p:nvSpPr>
        <p:spPr bwMode="auto">
          <a:xfrm>
            <a:off x="4377469" y="826069"/>
            <a:ext cx="3657600" cy="637563"/>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FFFF"/>
                </a:solidFill>
                <a:effectLst/>
                <a:uLnTx/>
                <a:uFillTx/>
                <a:latin typeface="Century Gothic" panose="020B0502020202020204" pitchFamily="34" charset="0"/>
              </a:rPr>
              <a:t>Determine if the voter requires assistance</a:t>
            </a:r>
            <a:endParaRPr kumimoji="0" lang="en-US" altLang="en-US" sz="24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10" name="Text Box 2">
            <a:extLst>
              <a:ext uri="{FF2B5EF4-FFF2-40B4-BE49-F238E27FC236}">
                <a16:creationId xmlns:a16="http://schemas.microsoft.com/office/drawing/2014/main" id="{118C0AFA-2B38-4D0E-A987-9A9F27CC6DB9}"/>
              </a:ext>
            </a:extLst>
          </p:cNvPr>
          <p:cNvSpPr txBox="1">
            <a:spLocks noChangeArrowheads="1"/>
          </p:cNvSpPr>
          <p:nvPr/>
        </p:nvSpPr>
        <p:spPr bwMode="auto">
          <a:xfrm>
            <a:off x="-1093998" y="1007507"/>
            <a:ext cx="730250" cy="1095375"/>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200" b="1" i="0" u="none" strike="noStrike" cap="none" normalizeH="0" baseline="0">
                <a:ln>
                  <a:noFill/>
                </a:ln>
                <a:solidFill>
                  <a:srgbClr val="A0191D"/>
                </a:solidFill>
                <a:effectLst/>
                <a:latin typeface="Century Gothic" panose="020B0502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DD08E8B6-E66D-4478-8F9E-E913601484F7}"/>
              </a:ext>
            </a:extLst>
          </p:cNvPr>
          <p:cNvSpPr txBox="1"/>
          <p:nvPr/>
        </p:nvSpPr>
        <p:spPr>
          <a:xfrm>
            <a:off x="4232129" y="3856918"/>
            <a:ext cx="3567274" cy="369332"/>
          </a:xfrm>
          <a:prstGeom prst="rect">
            <a:avLst/>
          </a:prstGeom>
          <a:noFill/>
        </p:spPr>
        <p:txBody>
          <a:bodyPr wrap="square" rtlCol="0">
            <a:spAutoFit/>
          </a:bodyPr>
          <a:lstStyle/>
          <a:p>
            <a:pPr algn="ctr"/>
            <a:r>
              <a:rPr lang="en-US" b="1">
                <a:solidFill>
                  <a:srgbClr val="233962"/>
                </a:solidFill>
              </a:rPr>
              <a:t>Who may receive voter assistance?</a:t>
            </a:r>
          </a:p>
        </p:txBody>
      </p:sp>
      <p:sp>
        <p:nvSpPr>
          <p:cNvPr id="12" name="Rectangle 3">
            <a:extLst>
              <a:ext uri="{FF2B5EF4-FFF2-40B4-BE49-F238E27FC236}">
                <a16:creationId xmlns:a16="http://schemas.microsoft.com/office/drawing/2014/main" id="{A909AC8C-EBAB-4422-BA6F-F2339472BA5D}"/>
              </a:ext>
            </a:extLst>
          </p:cNvPr>
          <p:cNvSpPr>
            <a:spLocks noChangeArrowheads="1"/>
          </p:cNvSpPr>
          <p:nvPr/>
        </p:nvSpPr>
        <p:spPr bwMode="auto">
          <a:xfrm>
            <a:off x="2751269" y="3026310"/>
            <a:ext cx="6749868" cy="701675"/>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300" b="1">
                <a:solidFill>
                  <a:srgbClr val="FFFFFF"/>
                </a:solidFill>
                <a:latin typeface="Calibri"/>
                <a:cs typeface="Calibri"/>
              </a:rPr>
              <a:t>A voter is entitled to assistance from a near relative: spouse, parent, child, brother, sister, grandparent, grandchild, stepparent, stepchild, mother-in-law, father-in-law, son-in-law, daughter-in-law</a:t>
            </a:r>
            <a:endParaRPr lang="en-US" altLang="en-US" sz="1300" b="0" i="0" u="none" strike="noStrike" cap="none" normalizeH="0" baseline="0">
              <a:ln>
                <a:noFill/>
              </a:ln>
              <a:solidFill>
                <a:schemeClr val="tx1"/>
              </a:solidFill>
              <a:effectLst/>
              <a:latin typeface="Calibri"/>
              <a:cs typeface="Calibri"/>
            </a:endParaRPr>
          </a:p>
        </p:txBody>
      </p:sp>
      <p:sp>
        <p:nvSpPr>
          <p:cNvPr id="13" name="Rectangle 4">
            <a:extLst>
              <a:ext uri="{FF2B5EF4-FFF2-40B4-BE49-F238E27FC236}">
                <a16:creationId xmlns:a16="http://schemas.microsoft.com/office/drawing/2014/main" id="{F87D97F8-0059-4DAF-A6D9-9289AE064611}"/>
              </a:ext>
            </a:extLst>
          </p:cNvPr>
          <p:cNvSpPr>
            <a:spLocks noChangeArrowheads="1"/>
          </p:cNvSpPr>
          <p:nvPr/>
        </p:nvSpPr>
        <p:spPr bwMode="auto">
          <a:xfrm>
            <a:off x="2751269" y="4166938"/>
            <a:ext cx="6746865" cy="901849"/>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sz="1300" b="1">
                <a:solidFill>
                  <a:srgbClr val="FFFFFF"/>
                </a:solidFill>
                <a:latin typeface="Calibri"/>
                <a:cs typeface="Calibri"/>
              </a:rPr>
              <a:t>Disabled voters may receive the following forms of assistance from anyone </a:t>
            </a:r>
            <a:r>
              <a:rPr lang="en-US" altLang="en-US" sz="1300" b="1" u="sng">
                <a:solidFill>
                  <a:srgbClr val="FFFFFF"/>
                </a:solidFill>
                <a:latin typeface="Calibri"/>
                <a:cs typeface="Calibri"/>
              </a:rPr>
              <a:t>except an agent of their employer or union representative</a:t>
            </a:r>
            <a:r>
              <a:rPr lang="en-US" altLang="en-US" sz="1300" b="1">
                <a:solidFill>
                  <a:srgbClr val="FFFFFF"/>
                </a:solidFill>
                <a:latin typeface="Calibri"/>
                <a:cs typeface="Calibri"/>
              </a:rPr>
              <a:t>: </a:t>
            </a:r>
            <a:endParaRPr lang="en-US" sz="1300">
              <a:cs typeface="Calibri"/>
            </a:endParaRPr>
          </a:p>
        </p:txBody>
      </p:sp>
      <p:sp>
        <p:nvSpPr>
          <p:cNvPr id="16" name="TextBox 15">
            <a:extLst>
              <a:ext uri="{FF2B5EF4-FFF2-40B4-BE49-F238E27FC236}">
                <a16:creationId xmlns:a16="http://schemas.microsoft.com/office/drawing/2014/main" id="{6CA935AB-4866-431C-86B2-B0293604AD4B}"/>
              </a:ext>
            </a:extLst>
          </p:cNvPr>
          <p:cNvSpPr txBox="1"/>
          <p:nvPr/>
        </p:nvSpPr>
        <p:spPr>
          <a:xfrm>
            <a:off x="3248467" y="4585084"/>
            <a:ext cx="5870366" cy="492443"/>
          </a:xfrm>
          <a:prstGeom prst="rect">
            <a:avLst/>
          </a:prstGeom>
          <a:noFill/>
        </p:spPr>
        <p:txBody>
          <a:bodyPr wrap="square" lIns="91440" tIns="45720" rIns="91440" bIns="45720" rtlCol="0" anchor="t">
            <a:spAutoFit/>
          </a:bodyPr>
          <a:lstStyle/>
          <a:p>
            <a:pPr marL="171450" indent="-171450" eaLnBrk="0" fontAlgn="base" hangingPunct="0">
              <a:spcBef>
                <a:spcPct val="0"/>
              </a:spcBef>
              <a:spcAft>
                <a:spcPct val="0"/>
              </a:spcAft>
              <a:buFont typeface="Arial" panose="020B0604020202020204" pitchFamily="34" charset="0"/>
              <a:buChar char="•"/>
            </a:pPr>
            <a:r>
              <a:rPr lang="en-US" altLang="en-US" sz="1300" b="1">
                <a:solidFill>
                  <a:srgbClr val="FFFFFF"/>
                </a:solidFill>
                <a:latin typeface="Calibri"/>
                <a:cs typeface="Calibri"/>
              </a:rPr>
              <a:t>Help entering the voting booth due to physical disability or blindness </a:t>
            </a:r>
            <a:endParaRPr lang="en-US" altLang="en-US" sz="1300" b="1">
              <a:solidFill>
                <a:srgbClr val="FFFFFF"/>
              </a:solidFill>
              <a:latin typeface="Calibri" panose="020F0502020204030204" pitchFamily="34" charset="0"/>
              <a:cs typeface="Calibri"/>
            </a:endParaRPr>
          </a:p>
          <a:p>
            <a:pPr marL="171450" lvl="0" indent="-171450" eaLnBrk="0" fontAlgn="base" hangingPunct="0">
              <a:spcBef>
                <a:spcPct val="0"/>
              </a:spcBef>
              <a:spcAft>
                <a:spcPct val="0"/>
              </a:spcAft>
              <a:buFont typeface="Arial" panose="020B0604020202020204" pitchFamily="34" charset="0"/>
              <a:buChar char="•"/>
            </a:pPr>
            <a:r>
              <a:rPr lang="en-US" altLang="en-US" sz="1300" b="1">
                <a:solidFill>
                  <a:srgbClr val="FFFFFF"/>
                </a:solidFill>
                <a:latin typeface="Calibri"/>
                <a:cs typeface="Calibri"/>
              </a:rPr>
              <a:t>Assistance in marking the ballot due to physical disability, illiteracy, or blindness</a:t>
            </a:r>
            <a:endParaRPr lang="en-US" altLang="en-US" sz="1300">
              <a:solidFill>
                <a:prstClr val="black"/>
              </a:solidFill>
              <a:latin typeface="Calibri"/>
              <a:cs typeface="Calibri"/>
            </a:endParaRPr>
          </a:p>
        </p:txBody>
      </p:sp>
      <p:grpSp>
        <p:nvGrpSpPr>
          <p:cNvPr id="22" name="Group 21">
            <a:extLst>
              <a:ext uri="{FF2B5EF4-FFF2-40B4-BE49-F238E27FC236}">
                <a16:creationId xmlns:a16="http://schemas.microsoft.com/office/drawing/2014/main" id="{398F2EB2-56D1-407D-979E-C0939A858995}"/>
              </a:ext>
            </a:extLst>
          </p:cNvPr>
          <p:cNvGrpSpPr/>
          <p:nvPr/>
        </p:nvGrpSpPr>
        <p:grpSpPr>
          <a:xfrm>
            <a:off x="3622567" y="980020"/>
            <a:ext cx="609562" cy="360916"/>
            <a:chOff x="3400376" y="1313364"/>
            <a:chExt cx="785731" cy="438003"/>
          </a:xfrm>
        </p:grpSpPr>
        <p:sp>
          <p:nvSpPr>
            <p:cNvPr id="20" name="Arrow: Chevron 19">
              <a:extLst>
                <a:ext uri="{FF2B5EF4-FFF2-40B4-BE49-F238E27FC236}">
                  <a16:creationId xmlns:a16="http://schemas.microsoft.com/office/drawing/2014/main" id="{590EE5D9-5A5B-4C77-BDBF-E9EEE5C35B52}"/>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hevron 20">
              <a:extLst>
                <a:ext uri="{FF2B5EF4-FFF2-40B4-BE49-F238E27FC236}">
                  <a16:creationId xmlns:a16="http://schemas.microsoft.com/office/drawing/2014/main" id="{97691DFC-455A-46A9-9AD6-6165E8C468C2}"/>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extBox 8">
            <a:extLst>
              <a:ext uri="{FF2B5EF4-FFF2-40B4-BE49-F238E27FC236}">
                <a16:creationId xmlns:a16="http://schemas.microsoft.com/office/drawing/2014/main" id="{1B7C623C-61F7-428B-9E9A-BDB6BFBF8C18}"/>
              </a:ext>
            </a:extLst>
          </p:cNvPr>
          <p:cNvSpPr txBox="1"/>
          <p:nvPr/>
        </p:nvSpPr>
        <p:spPr>
          <a:xfrm>
            <a:off x="2789460" y="5775612"/>
            <a:ext cx="1588009"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sp>
        <p:nvSpPr>
          <p:cNvPr id="19" name="TextBox 18">
            <a:extLst>
              <a:ext uri="{FF2B5EF4-FFF2-40B4-BE49-F238E27FC236}">
                <a16:creationId xmlns:a16="http://schemas.microsoft.com/office/drawing/2014/main" id="{EB4AAD48-5F1A-4551-A092-0A7AF20BDC56}"/>
              </a:ext>
            </a:extLst>
          </p:cNvPr>
          <p:cNvSpPr txBox="1"/>
          <p:nvPr/>
        </p:nvSpPr>
        <p:spPr>
          <a:xfrm>
            <a:off x="4312363" y="2674259"/>
            <a:ext cx="3567274" cy="369332"/>
          </a:xfrm>
          <a:prstGeom prst="rect">
            <a:avLst/>
          </a:prstGeom>
          <a:noFill/>
        </p:spPr>
        <p:txBody>
          <a:bodyPr wrap="square" rtlCol="0">
            <a:spAutoFit/>
          </a:bodyPr>
          <a:lstStyle/>
          <a:p>
            <a:pPr algn="ctr"/>
            <a:r>
              <a:rPr lang="en-US" b="1">
                <a:solidFill>
                  <a:srgbClr val="233962"/>
                </a:solidFill>
              </a:rPr>
              <a:t>Who may assist a voter?</a:t>
            </a:r>
          </a:p>
        </p:txBody>
      </p:sp>
    </p:spTree>
    <p:custDataLst>
      <p:tags r:id="rId1"/>
    </p:custDataLst>
    <p:extLst>
      <p:ext uri="{BB962C8B-B14F-4D97-AF65-F5344CB8AC3E}">
        <p14:creationId xmlns:p14="http://schemas.microsoft.com/office/powerpoint/2010/main" val="234437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11" name="Picture 57" descr="logo_rec_elections_white_white">
            <a:extLst>
              <a:ext uri="{FF2B5EF4-FFF2-40B4-BE49-F238E27FC236}">
                <a16:creationId xmlns:a16="http://schemas.microsoft.com/office/drawing/2014/main" id="{DB45EAA4-5F68-4FD0-BCB9-589953248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864" y="7273875"/>
            <a:ext cx="2571780" cy="46667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rPr>
              <a:t>Curbside |3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3" name="Text Box 59">
            <a:extLst>
              <a:ext uri="{FF2B5EF4-FFF2-40B4-BE49-F238E27FC236}">
                <a16:creationId xmlns:a16="http://schemas.microsoft.com/office/drawing/2014/main" id="{89B1A7F3-95BD-4C26-A9FA-70767A1CC411}"/>
              </a:ext>
            </a:extLst>
          </p:cNvPr>
          <p:cNvSpPr txBox="1">
            <a:spLocks noChangeAspect="1" noChangeArrowheads="1"/>
          </p:cNvSpPr>
          <p:nvPr/>
        </p:nvSpPr>
        <p:spPr bwMode="auto">
          <a:xfrm>
            <a:off x="2693864" y="-711052"/>
            <a:ext cx="6874758" cy="536090"/>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1: Voter Greeting</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8" name="TextBox 7">
            <a:extLst>
              <a:ext uri="{FF2B5EF4-FFF2-40B4-BE49-F238E27FC236}">
                <a16:creationId xmlns:a16="http://schemas.microsoft.com/office/drawing/2014/main" id="{3CB16648-2AA0-4490-B258-64E4D2EB9C6E}"/>
              </a:ext>
            </a:extLst>
          </p:cNvPr>
          <p:cNvSpPr txBox="1"/>
          <p:nvPr/>
        </p:nvSpPr>
        <p:spPr>
          <a:xfrm>
            <a:off x="3573710" y="4625192"/>
            <a:ext cx="5545123" cy="461665"/>
          </a:xfrm>
          <a:prstGeom prst="rect">
            <a:avLst/>
          </a:prstGeom>
          <a:noFill/>
        </p:spPr>
        <p:txBody>
          <a:bodyPr wrap="square" rtlCol="0">
            <a:spAutoFit/>
          </a:bodyPr>
          <a:lstStyle/>
          <a:p>
            <a:pPr marL="171450" lvl="0" indent="-171450" eaLnBrk="0" fontAlgn="base" hangingPunct="0">
              <a:spcBef>
                <a:spcPct val="0"/>
              </a:spcBef>
              <a:spcAft>
                <a:spcPct val="0"/>
              </a:spcAft>
              <a:buFont typeface="Arial" panose="020B0604020202020204" pitchFamily="34" charset="0"/>
              <a:buChar char="•"/>
            </a:pPr>
            <a:r>
              <a:rPr lang="en-US" altLang="en-US" sz="1200" b="1">
                <a:solidFill>
                  <a:srgbClr val="FFFFFF"/>
                </a:solidFill>
                <a:latin typeface="Calibri" panose="020F0502020204030204" pitchFamily="34" charset="0"/>
              </a:rPr>
              <a:t>entering the voting booth due to physical disability or blindness, </a:t>
            </a:r>
          </a:p>
          <a:p>
            <a:pPr marL="171450" lvl="0" indent="-171450" eaLnBrk="0" fontAlgn="base" hangingPunct="0">
              <a:spcBef>
                <a:spcPct val="0"/>
              </a:spcBef>
              <a:spcAft>
                <a:spcPct val="0"/>
              </a:spcAft>
              <a:buFont typeface="Arial" panose="020B0604020202020204" pitchFamily="34" charset="0"/>
              <a:buChar char="•"/>
            </a:pPr>
            <a:r>
              <a:rPr lang="en-US" altLang="en-US" sz="1200" b="1">
                <a:solidFill>
                  <a:srgbClr val="FFFFFF"/>
                </a:solidFill>
                <a:latin typeface="Calibri" panose="020F0502020204030204" pitchFamily="34" charset="0"/>
              </a:rPr>
              <a:t>assistance in marking the ballot due to physical disability, illiteracy, or blindness</a:t>
            </a:r>
            <a:endParaRPr lang="en-US" altLang="en-US">
              <a:solidFill>
                <a:prstClr val="black"/>
              </a:solidFill>
              <a:latin typeface="Arial" panose="020B0604020202020204" pitchFamily="34" charset="0"/>
            </a:endParaRPr>
          </a:p>
        </p:txBody>
      </p:sp>
      <p:sp>
        <p:nvSpPr>
          <p:cNvPr id="9" name="TextBox 8">
            <a:extLst>
              <a:ext uri="{FF2B5EF4-FFF2-40B4-BE49-F238E27FC236}">
                <a16:creationId xmlns:a16="http://schemas.microsoft.com/office/drawing/2014/main" id="{6497ADC6-1677-446C-AE0D-A56147A75E3D}"/>
              </a:ext>
            </a:extLst>
          </p:cNvPr>
          <p:cNvSpPr txBox="1"/>
          <p:nvPr/>
        </p:nvSpPr>
        <p:spPr>
          <a:xfrm>
            <a:off x="2760513" y="719060"/>
            <a:ext cx="6706215" cy="646331"/>
          </a:xfrm>
          <a:prstGeom prst="rect">
            <a:avLst/>
          </a:prstGeom>
          <a:noFill/>
        </p:spPr>
        <p:txBody>
          <a:bodyPr wrap="square" rtlCol="0">
            <a:spAutoFit/>
          </a:bodyPr>
          <a:lstStyle/>
          <a:p>
            <a:pPr algn="ctr"/>
            <a:r>
              <a:rPr lang="en-US">
                <a:solidFill>
                  <a:srgbClr val="233962"/>
                </a:solidFill>
              </a:rPr>
              <a:t>Election officials should follow the script below to determine if a voter is entitled to assistance:</a:t>
            </a:r>
          </a:p>
        </p:txBody>
      </p:sp>
      <p:sp>
        <p:nvSpPr>
          <p:cNvPr id="16" name="Rectangle 2">
            <a:extLst>
              <a:ext uri="{FF2B5EF4-FFF2-40B4-BE49-F238E27FC236}">
                <a16:creationId xmlns:a16="http://schemas.microsoft.com/office/drawing/2014/main" id="{566A1DA5-7B79-4942-B5C2-5BA83DD5FA4D}"/>
              </a:ext>
            </a:extLst>
          </p:cNvPr>
          <p:cNvSpPr>
            <a:spLocks noChangeArrowheads="1"/>
          </p:cNvSpPr>
          <p:nvPr/>
        </p:nvSpPr>
        <p:spPr bwMode="auto">
          <a:xfrm>
            <a:off x="2658621" y="1753571"/>
            <a:ext cx="6874758" cy="3825108"/>
          </a:xfrm>
          <a:prstGeom prst="rect">
            <a:avLst/>
          </a:prstGeom>
          <a:solidFill>
            <a:srgbClr val="B1CFE5"/>
          </a:solidFill>
          <a:ln>
            <a:noFill/>
          </a:ln>
          <a:effectLst/>
        </p:spPr>
        <p:txBody>
          <a:bodyPr vert="horz" wrap="square" lIns="36576" tIns="36576" rIns="36576" bIns="36576" numCol="1" anchor="t" anchorCtr="0" compatLnSpc="1">
            <a:prstTxWarp prst="textNoShape">
              <a:avLst/>
            </a:prstTxWarp>
          </a:bodyPr>
          <a:lstStyle/>
          <a:p>
            <a:r>
              <a:rPr lang="en-US" sz="1300" b="1"/>
              <a:t>1. Ask the voter: “Is this person here to assist you?” </a:t>
            </a:r>
            <a:endParaRPr lang="en-US" sz="1300"/>
          </a:p>
          <a:p>
            <a:r>
              <a:rPr lang="en-US" sz="1300"/>
              <a:t>	a. If YES, go to question 2. </a:t>
            </a:r>
          </a:p>
          <a:p>
            <a:r>
              <a:rPr lang="en-US" sz="1300"/>
              <a:t>	b. If NO, instruct the person that they need to wait outside the voting enclosure. </a:t>
            </a:r>
          </a:p>
          <a:p>
            <a:r>
              <a:rPr lang="en-US" sz="1300" b="1"/>
              <a:t>2. Ask the voter: “Is this person a near relative?” </a:t>
            </a:r>
            <a:r>
              <a:rPr lang="en-US" sz="1300" b="1" i="1"/>
              <a:t>Refer to explanation of who can assist a voter. </a:t>
            </a:r>
          </a:p>
          <a:p>
            <a:r>
              <a:rPr lang="en-US" sz="1300"/>
              <a:t>	a. If YES, the voter may receive assistance. No further information is needed. </a:t>
            </a:r>
          </a:p>
          <a:p>
            <a:r>
              <a:rPr lang="en-US" sz="1300"/>
              <a:t>	b. If NO, go to question 3. </a:t>
            </a:r>
          </a:p>
          <a:p>
            <a:r>
              <a:rPr lang="en-US" sz="1300" b="1"/>
              <a:t>3. Say: “A voter who needs assistance because the voter is blind, disabled, or unable to read, speak, or write English may receive assistance from a person of the voter’s choice. Do you need assistance for one of these reasons?” </a:t>
            </a:r>
          </a:p>
          <a:p>
            <a:r>
              <a:rPr lang="en-US" sz="1300"/>
              <a:t>	a. If YES, go to #4. </a:t>
            </a:r>
            <a:endParaRPr lang="en-US"/>
          </a:p>
          <a:p>
            <a:pPr lvl="2"/>
            <a:r>
              <a:rPr lang="en-US" sz="1300"/>
              <a:t>b. If NO, the voter is not entitled to receive assistance from someone who is not a near 	relative. If requested by the voter, an assistant, judge, or chief judge may assist the voter. </a:t>
            </a:r>
            <a:endParaRPr lang="en-US">
              <a:cs typeface="Calibri"/>
            </a:endParaRPr>
          </a:p>
          <a:p>
            <a:r>
              <a:rPr lang="en-US" sz="1300" b="1"/>
              <a:t>4. Ask the voter: “Is this person your employer, your employer’s agent, an officer of your union, or an agent of your union?” </a:t>
            </a:r>
          </a:p>
          <a:p>
            <a:pPr lvl="2"/>
            <a:r>
              <a:rPr lang="en-US" sz="1300"/>
              <a:t>a. If YES, the person may not assist the voter. The voter may select someone else to 	assist him or her. If requested by the voter, an assistant, judge, or chief judge may assist 	the voter. </a:t>
            </a:r>
            <a:endParaRPr lang="en-US" sz="1300">
              <a:cs typeface="Calibri"/>
            </a:endParaRPr>
          </a:p>
          <a:p>
            <a:r>
              <a:rPr lang="en-US" sz="1300"/>
              <a:t>	b. If NO, the voter may receive assistance. No further information is needed.</a:t>
            </a:r>
            <a:endParaRPr kumimoji="0" lang="en-US" altLang="en-US" sz="13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2893ACE8-7871-408F-84C7-72D018CCD6C1}"/>
              </a:ext>
            </a:extLst>
          </p:cNvPr>
          <p:cNvSpPr txBox="1"/>
          <p:nvPr/>
        </p:nvSpPr>
        <p:spPr>
          <a:xfrm>
            <a:off x="2693763" y="5836836"/>
            <a:ext cx="1569893"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spTree>
    <p:custDataLst>
      <p:tags r:id="rId1"/>
    </p:custDataLst>
    <p:extLst>
      <p:ext uri="{BB962C8B-B14F-4D97-AF65-F5344CB8AC3E}">
        <p14:creationId xmlns:p14="http://schemas.microsoft.com/office/powerpoint/2010/main" val="194572238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6">
            <a:extLst>
              <a:ext uri="{FF2B5EF4-FFF2-40B4-BE49-F238E27FC236}">
                <a16:creationId xmlns:a16="http://schemas.microsoft.com/office/drawing/2014/main" id="{602E18F8-FC1E-42AF-BC4A-21AC335CA496}"/>
              </a:ext>
            </a:extLst>
          </p:cNvPr>
          <p:cNvSpPr>
            <a:spLocks noChangeArrowheads="1"/>
          </p:cNvSpPr>
          <p:nvPr/>
        </p:nvSpPr>
        <p:spPr bwMode="auto">
          <a:xfrm>
            <a:off x="2693864" y="5859677"/>
            <a:ext cx="6839515" cy="347511"/>
          </a:xfrm>
          <a:prstGeom prst="rect">
            <a:avLst/>
          </a:prstGeom>
          <a:solidFill>
            <a:srgbClr val="233962"/>
          </a:solidFill>
          <a:ln w="25400" algn="ctr">
            <a:solidFill>
              <a:srgbClr val="233962"/>
            </a:solidFill>
            <a:miter lim="800000"/>
            <a:headEnd/>
            <a:tailEnd/>
          </a:ln>
          <a:effectLst/>
          <a:extLs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11" name="Picture 57" descr="logo_rec_elections_white_white">
            <a:extLst>
              <a:ext uri="{FF2B5EF4-FFF2-40B4-BE49-F238E27FC236}">
                <a16:creationId xmlns:a16="http://schemas.microsoft.com/office/drawing/2014/main" id="{DB45EAA4-5F68-4FD0-BCB9-589953248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864" y="7273875"/>
            <a:ext cx="2571780" cy="466674"/>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pic>
      <p:sp>
        <p:nvSpPr>
          <p:cNvPr id="12" name="Text Box 58">
            <a:extLst>
              <a:ext uri="{FF2B5EF4-FFF2-40B4-BE49-F238E27FC236}">
                <a16:creationId xmlns:a16="http://schemas.microsoft.com/office/drawing/2014/main" id="{15C8901E-FA6D-4FC6-99FB-18141E13105C}"/>
              </a:ext>
            </a:extLst>
          </p:cNvPr>
          <p:cNvSpPr txBox="1">
            <a:spLocks noChangeArrowheads="1"/>
          </p:cNvSpPr>
          <p:nvPr/>
        </p:nvSpPr>
        <p:spPr bwMode="auto">
          <a:xfrm>
            <a:off x="3856159" y="5850862"/>
            <a:ext cx="5644978" cy="356326"/>
          </a:xfrm>
          <a:prstGeom prst="rect">
            <a:avLst/>
          </a:prstGeom>
          <a:noFill/>
          <a:ln>
            <a:noFill/>
          </a:ln>
          <a:effectLst/>
          <a:extLst>
            <a:ext uri="{909E8E84-426E-40DD-AFC4-6F175D3DCCD1}">
              <a14:hiddenFill xmlns:a14="http://schemas.microsoft.com/office/drawing/2010/main">
                <a:solidFill>
                  <a:srgbClr val="7DAFD3"/>
                </a:solidFill>
              </a14:hiddenFill>
            </a:ex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FFFFFF"/>
                </a:solidFill>
                <a:effectLst/>
                <a:uLnTx/>
                <a:uFillTx/>
                <a:latin typeface="Century Gothic" panose="020B0502020202020204" pitchFamily="34" charset="0"/>
              </a:rPr>
              <a:t>Curbside |3 </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3" name="Text Box 59">
            <a:extLst>
              <a:ext uri="{FF2B5EF4-FFF2-40B4-BE49-F238E27FC236}">
                <a16:creationId xmlns:a16="http://schemas.microsoft.com/office/drawing/2014/main" id="{89B1A7F3-95BD-4C26-A9FA-70767A1CC411}"/>
              </a:ext>
            </a:extLst>
          </p:cNvPr>
          <p:cNvSpPr txBox="1">
            <a:spLocks noChangeAspect="1" noChangeArrowheads="1"/>
          </p:cNvSpPr>
          <p:nvPr/>
        </p:nvSpPr>
        <p:spPr bwMode="auto">
          <a:xfrm>
            <a:off x="2693864" y="-711052"/>
            <a:ext cx="6874758" cy="536090"/>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entury Gothic" panose="020B0502020202020204" pitchFamily="34" charset="0"/>
              </a:rPr>
              <a:t>Step 1: Voter Greeting</a:t>
            </a: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8" name="TextBox 7">
            <a:extLst>
              <a:ext uri="{FF2B5EF4-FFF2-40B4-BE49-F238E27FC236}">
                <a16:creationId xmlns:a16="http://schemas.microsoft.com/office/drawing/2014/main" id="{3CB16648-2AA0-4490-B258-64E4D2EB9C6E}"/>
              </a:ext>
            </a:extLst>
          </p:cNvPr>
          <p:cNvSpPr txBox="1"/>
          <p:nvPr/>
        </p:nvSpPr>
        <p:spPr>
          <a:xfrm>
            <a:off x="2658622" y="4625192"/>
            <a:ext cx="6910000" cy="1138773"/>
          </a:xfrm>
          <a:prstGeom prst="rect">
            <a:avLst/>
          </a:prstGeom>
          <a:noFill/>
        </p:spPr>
        <p:txBody>
          <a:bodyPr wrap="square" rtlCol="0">
            <a:spAutoFit/>
          </a:bodyPr>
          <a:lstStyle/>
          <a:p>
            <a:pPr lvl="0" eaLnBrk="0" fontAlgn="base" hangingPunct="0">
              <a:spcBef>
                <a:spcPct val="0"/>
              </a:spcBef>
              <a:spcAft>
                <a:spcPct val="0"/>
              </a:spcAft>
            </a:pPr>
            <a:r>
              <a:rPr lang="en-US" altLang="en-US" sz="1400">
                <a:solidFill>
                  <a:srgbClr val="233962"/>
                </a:solidFill>
                <a:latin typeface="Calibri" panose="020F0502020204030204" pitchFamily="34" charset="0"/>
              </a:rPr>
              <a:t>If the voter swears or affirms, continue with the curbside check-in procedures.</a:t>
            </a:r>
          </a:p>
          <a:p>
            <a:pPr marL="171450" lvl="0" indent="-171450" eaLnBrk="0" fontAlgn="base" hangingPunct="0">
              <a:spcBef>
                <a:spcPct val="0"/>
              </a:spcBef>
              <a:spcAft>
                <a:spcPct val="0"/>
              </a:spcAft>
              <a:buFont typeface="Arial" panose="020B0604020202020204" pitchFamily="34" charset="0"/>
              <a:buChar char="•"/>
            </a:pPr>
            <a:endParaRPr lang="en-US" altLang="en-US" sz="1400">
              <a:solidFill>
                <a:srgbClr val="233962"/>
              </a:solidFill>
              <a:latin typeface="Calibri" panose="020F0502020204030204" pitchFamily="34" charset="0"/>
            </a:endParaRPr>
          </a:p>
          <a:p>
            <a:pPr lvl="0" eaLnBrk="0" fontAlgn="base" hangingPunct="0">
              <a:spcBef>
                <a:spcPct val="0"/>
              </a:spcBef>
              <a:spcAft>
                <a:spcPct val="0"/>
              </a:spcAft>
            </a:pPr>
            <a:r>
              <a:rPr lang="en-US" altLang="en-US" sz="1400">
                <a:solidFill>
                  <a:srgbClr val="233962"/>
                </a:solidFill>
                <a:latin typeface="Calibri" panose="020F0502020204030204" pitchFamily="34" charset="0"/>
              </a:rPr>
              <a:t>If the voter </a:t>
            </a:r>
            <a:r>
              <a:rPr lang="en-US" altLang="en-US" sz="1400" b="1">
                <a:solidFill>
                  <a:srgbClr val="233962"/>
                </a:solidFill>
                <a:latin typeface="Calibri" panose="020F0502020204030204" pitchFamily="34" charset="0"/>
              </a:rPr>
              <a:t>cannot</a:t>
            </a:r>
            <a:r>
              <a:rPr lang="en-US" altLang="en-US" sz="1400">
                <a:solidFill>
                  <a:srgbClr val="233962"/>
                </a:solidFill>
                <a:latin typeface="Calibri" panose="020F0502020204030204" pitchFamily="34" charset="0"/>
              </a:rPr>
              <a:t> swear or affirm to the curbside oath, the voter must be instructed to vote inside the voting enclosure. </a:t>
            </a:r>
            <a:r>
              <a:rPr lang="en-US" altLang="en-US" sz="1400" b="1">
                <a:solidFill>
                  <a:srgbClr val="FFFFFF"/>
                </a:solidFill>
                <a:latin typeface="Calibri" panose="020F0502020204030204" pitchFamily="34" charset="0"/>
              </a:rPr>
              <a:t>disability </a:t>
            </a:r>
            <a:r>
              <a:rPr lang="en-US" altLang="en-US" sz="1200" b="1">
                <a:solidFill>
                  <a:srgbClr val="FFFFFF"/>
                </a:solidFill>
                <a:latin typeface="Calibri" panose="020F0502020204030204" pitchFamily="34" charset="0"/>
              </a:rPr>
              <a:t>or blindness, </a:t>
            </a:r>
          </a:p>
          <a:p>
            <a:pPr marL="171450" lvl="0" indent="-171450" eaLnBrk="0" fontAlgn="base" hangingPunct="0">
              <a:spcBef>
                <a:spcPct val="0"/>
              </a:spcBef>
              <a:spcAft>
                <a:spcPct val="0"/>
              </a:spcAft>
              <a:buFont typeface="Arial" panose="020B0604020202020204" pitchFamily="34" charset="0"/>
              <a:buChar char="•"/>
            </a:pPr>
            <a:r>
              <a:rPr lang="en-US" altLang="en-US" sz="1200" b="1">
                <a:solidFill>
                  <a:srgbClr val="FFFFFF"/>
                </a:solidFill>
                <a:latin typeface="Calibri" panose="020F0502020204030204" pitchFamily="34" charset="0"/>
              </a:rPr>
              <a:t>assistance in marking the ballot due to physical disability, illiteracy, or blindness</a:t>
            </a:r>
            <a:endParaRPr lang="en-US" altLang="en-US">
              <a:solidFill>
                <a:prstClr val="black"/>
              </a:solidFill>
              <a:latin typeface="Arial" panose="020B0604020202020204" pitchFamily="34" charset="0"/>
            </a:endParaRPr>
          </a:p>
        </p:txBody>
      </p:sp>
      <p:sp>
        <p:nvSpPr>
          <p:cNvPr id="9" name="TextBox 8">
            <a:extLst>
              <a:ext uri="{FF2B5EF4-FFF2-40B4-BE49-F238E27FC236}">
                <a16:creationId xmlns:a16="http://schemas.microsoft.com/office/drawing/2014/main" id="{6497ADC6-1677-446C-AE0D-A56147A75E3D}"/>
              </a:ext>
            </a:extLst>
          </p:cNvPr>
          <p:cNvSpPr txBox="1"/>
          <p:nvPr/>
        </p:nvSpPr>
        <p:spPr>
          <a:xfrm>
            <a:off x="2658621" y="1705654"/>
            <a:ext cx="6808107" cy="523220"/>
          </a:xfrm>
          <a:prstGeom prst="rect">
            <a:avLst/>
          </a:prstGeom>
          <a:noFill/>
        </p:spPr>
        <p:txBody>
          <a:bodyPr wrap="square" rtlCol="0">
            <a:spAutoFit/>
          </a:bodyPr>
          <a:lstStyle/>
          <a:p>
            <a:pPr algn="ctr"/>
            <a:r>
              <a:rPr lang="en-US" sz="1400">
                <a:solidFill>
                  <a:srgbClr val="233962"/>
                </a:solidFill>
              </a:rPr>
              <a:t>The curbside official can determine eligibility by giving the voter the curbside oath and receiving a response that the voter will be able to sign the curbside affidavit.</a:t>
            </a:r>
          </a:p>
        </p:txBody>
      </p:sp>
      <p:sp>
        <p:nvSpPr>
          <p:cNvPr id="16" name="Rectangle 2">
            <a:extLst>
              <a:ext uri="{FF2B5EF4-FFF2-40B4-BE49-F238E27FC236}">
                <a16:creationId xmlns:a16="http://schemas.microsoft.com/office/drawing/2014/main" id="{566A1DA5-7B79-4942-B5C2-5BA83DD5FA4D}"/>
              </a:ext>
            </a:extLst>
          </p:cNvPr>
          <p:cNvSpPr>
            <a:spLocks noChangeArrowheads="1"/>
          </p:cNvSpPr>
          <p:nvPr/>
        </p:nvSpPr>
        <p:spPr bwMode="auto">
          <a:xfrm>
            <a:off x="2658621" y="2526533"/>
            <a:ext cx="6874758" cy="1804934"/>
          </a:xfrm>
          <a:prstGeom prst="rect">
            <a:avLst/>
          </a:prstGeom>
          <a:solidFill>
            <a:srgbClr val="B1CFE5"/>
          </a:solidFill>
          <a:ln>
            <a:noFill/>
          </a:ln>
          <a:effectLst/>
        </p:spPr>
        <p:txBody>
          <a:bodyPr vert="horz" wrap="square" lIns="36576" tIns="36576" rIns="36576" bIns="36576" numCol="1" anchor="t" anchorCtr="0" compatLnSpc="1">
            <a:prstTxWarp prst="textNoShape">
              <a:avLst/>
            </a:prstTxWarp>
          </a:bodyPr>
          <a:lstStyle/>
          <a:p>
            <a:r>
              <a:rPr lang="en-US" sz="1300" b="1"/>
              <a:t>Do you solemnly swear (or affirm):</a:t>
            </a:r>
          </a:p>
          <a:p>
            <a:endParaRPr lang="en-US" sz="1300" b="1"/>
          </a:p>
          <a:p>
            <a:pPr marL="285750" indent="-285750">
              <a:buFont typeface="Arial" panose="020B0604020202020204" pitchFamily="34" charset="0"/>
              <a:buChar char="•"/>
            </a:pPr>
            <a:r>
              <a:rPr lang="en-US" sz="1300" b="1"/>
              <a:t>that you are a registered voter in this_________ precinct?</a:t>
            </a:r>
          </a:p>
          <a:p>
            <a:pPr marL="285750" indent="-285750">
              <a:buFont typeface="Arial" panose="020B0604020202020204" pitchFamily="34" charset="0"/>
              <a:buChar char="•"/>
            </a:pPr>
            <a:r>
              <a:rPr lang="en-US" sz="1300" b="1"/>
              <a:t>that because of age or physical disability you are unable to enter the voting place to vote in person without physical assistance?</a:t>
            </a:r>
          </a:p>
          <a:p>
            <a:pPr marL="285750" indent="-285750">
              <a:buFont typeface="Arial" panose="020B0604020202020204" pitchFamily="34" charset="0"/>
              <a:buChar char="•"/>
            </a:pPr>
            <a:r>
              <a:rPr lang="en-US" sz="1300" b="1"/>
              <a:t>that you desire to vote outside the voting place and enclosure?</a:t>
            </a:r>
          </a:p>
          <a:p>
            <a:pPr marL="285750" indent="-285750">
              <a:buFont typeface="Arial" panose="020B0604020202020204" pitchFamily="34" charset="0"/>
              <a:buChar char="•"/>
            </a:pPr>
            <a:r>
              <a:rPr lang="en-US" sz="1300" b="1"/>
              <a:t>and you understand that a false statement as to your condition will be in violation of North Carolina law?</a:t>
            </a:r>
            <a:endParaRPr kumimoji="0" lang="en-US" altLang="en-US" sz="13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2893ACE8-7871-408F-84C7-72D018CCD6C1}"/>
              </a:ext>
            </a:extLst>
          </p:cNvPr>
          <p:cNvSpPr txBox="1"/>
          <p:nvPr/>
        </p:nvSpPr>
        <p:spPr>
          <a:xfrm>
            <a:off x="2693763" y="5836836"/>
            <a:ext cx="1569893" cy="246221"/>
          </a:xfrm>
          <a:prstGeom prst="rect">
            <a:avLst/>
          </a:prstGeom>
          <a:noFill/>
        </p:spPr>
        <p:txBody>
          <a:bodyPr wrap="square" rtlCol="0">
            <a:spAutoFit/>
          </a:bodyPr>
          <a:lstStyle/>
          <a:p>
            <a:r>
              <a:rPr lang="en-US" sz="1000" b="1">
                <a:solidFill>
                  <a:schemeClr val="bg1"/>
                </a:solidFill>
                <a:latin typeface="Century Gothic" panose="020B0502020202020204" pitchFamily="34" charset="0"/>
              </a:rPr>
              <a:t>Step 1: Voter Greeting</a:t>
            </a:r>
          </a:p>
        </p:txBody>
      </p:sp>
      <p:sp>
        <p:nvSpPr>
          <p:cNvPr id="15" name="Rectangle 61">
            <a:extLst>
              <a:ext uri="{FF2B5EF4-FFF2-40B4-BE49-F238E27FC236}">
                <a16:creationId xmlns:a16="http://schemas.microsoft.com/office/drawing/2014/main" id="{D2834FEB-795C-4758-A1D0-6145C186877A}"/>
              </a:ext>
            </a:extLst>
          </p:cNvPr>
          <p:cNvSpPr>
            <a:spLocks noChangeArrowheads="1"/>
          </p:cNvSpPr>
          <p:nvPr/>
        </p:nvSpPr>
        <p:spPr bwMode="auto">
          <a:xfrm>
            <a:off x="4377469" y="765909"/>
            <a:ext cx="3657600" cy="795361"/>
          </a:xfrm>
          <a:prstGeom prst="rect">
            <a:avLst/>
          </a:prstGeom>
          <a:solidFill>
            <a:srgbClr val="233962"/>
          </a:solidFill>
          <a:ln>
            <a:noFill/>
          </a:ln>
          <a:effectLst/>
          <a:extLst>
            <a:ext uri="{91240B29-F687-4F45-9708-019B960494DF}">
              <a14:hiddenLine xmlns:a14="http://schemas.microsoft.com/office/drawing/2010/main" w="25400" algn="ctr">
                <a:solidFill>
                  <a:srgbClr val="233962"/>
                </a:solidFill>
                <a:miter lim="800000"/>
                <a:headEnd/>
                <a:tailEnd/>
              </a14:hiddenLine>
            </a:ext>
            <a:ext uri="{AF507438-7753-43E0-B8FC-AC1667EBCBE1}">
              <a14:hiddenEffects xmlns:a14="http://schemas.microsoft.com/office/drawing/2010/main">
                <a:effectLst>
                  <a:outerShdw dist="35921" dir="2700000" algn="ctr" rotWithShape="0">
                    <a:srgbClr val="233962"/>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defRPr/>
            </a:pPr>
            <a:r>
              <a:rPr lang="en-US" altLang="en-US" sz="1600" b="1" kern="0">
                <a:solidFill>
                  <a:srgbClr val="FFFFFF"/>
                </a:solidFill>
                <a:latin typeface="Century Gothic" panose="020B0502020202020204" pitchFamily="34" charset="0"/>
              </a:rPr>
              <a:t>Read oath to the voter and receive affirmation to confirm curbside eligibility</a:t>
            </a:r>
          </a:p>
        </p:txBody>
      </p:sp>
      <p:grpSp>
        <p:nvGrpSpPr>
          <p:cNvPr id="17" name="Group 16">
            <a:extLst>
              <a:ext uri="{FF2B5EF4-FFF2-40B4-BE49-F238E27FC236}">
                <a16:creationId xmlns:a16="http://schemas.microsoft.com/office/drawing/2014/main" id="{5D3FA767-E522-44CA-A09C-B3915E06844C}"/>
              </a:ext>
            </a:extLst>
          </p:cNvPr>
          <p:cNvGrpSpPr/>
          <p:nvPr/>
        </p:nvGrpSpPr>
        <p:grpSpPr>
          <a:xfrm>
            <a:off x="3622567" y="980020"/>
            <a:ext cx="609562" cy="360916"/>
            <a:chOff x="3400376" y="1313364"/>
            <a:chExt cx="785731" cy="438003"/>
          </a:xfrm>
        </p:grpSpPr>
        <p:sp>
          <p:nvSpPr>
            <p:cNvPr id="18" name="Arrow: Chevron 17">
              <a:extLst>
                <a:ext uri="{FF2B5EF4-FFF2-40B4-BE49-F238E27FC236}">
                  <a16:creationId xmlns:a16="http://schemas.microsoft.com/office/drawing/2014/main" id="{50CF92FE-5DBF-4A18-9C07-CAD75179F79E}"/>
                </a:ext>
              </a:extLst>
            </p:cNvPr>
            <p:cNvSpPr/>
            <p:nvPr/>
          </p:nvSpPr>
          <p:spPr>
            <a:xfrm>
              <a:off x="3730324" y="1313364"/>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Chevron 18">
              <a:extLst>
                <a:ext uri="{FF2B5EF4-FFF2-40B4-BE49-F238E27FC236}">
                  <a16:creationId xmlns:a16="http://schemas.microsoft.com/office/drawing/2014/main" id="{894DC1E7-44FE-4C50-9416-C565B346F49D}"/>
                </a:ext>
              </a:extLst>
            </p:cNvPr>
            <p:cNvSpPr/>
            <p:nvPr/>
          </p:nvSpPr>
          <p:spPr>
            <a:xfrm>
              <a:off x="3400376" y="1324383"/>
              <a:ext cx="455783" cy="426984"/>
            </a:xfrm>
            <a:prstGeom prst="chevron">
              <a:avLst/>
            </a:prstGeom>
            <a:solidFill>
              <a:srgbClr val="A0191D"/>
            </a:solidFill>
            <a:ln>
              <a:solidFill>
                <a:srgbClr val="A01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ustDataLst>
      <p:tags r:id="rId1"/>
    </p:custDataLst>
    <p:extLst>
      <p:ext uri="{BB962C8B-B14F-4D97-AF65-F5344CB8AC3E}">
        <p14:creationId xmlns:p14="http://schemas.microsoft.com/office/powerpoint/2010/main" val="394647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62CF7D-D8DF-56C1-2BA3-AF3D48077590}"/>
              </a:ext>
            </a:extLst>
          </p:cNvPr>
          <p:cNvPicPr>
            <a:picLocks noChangeAspect="1"/>
          </p:cNvPicPr>
          <p:nvPr/>
        </p:nvPicPr>
        <p:blipFill>
          <a:blip r:embed="rId3"/>
          <a:stretch>
            <a:fillRect/>
          </a:stretch>
        </p:blipFill>
        <p:spPr>
          <a:xfrm>
            <a:off x="1190625" y="23812"/>
            <a:ext cx="9810750" cy="6810375"/>
          </a:xfrm>
          <a:prstGeom prst="rect">
            <a:avLst/>
          </a:prstGeom>
        </p:spPr>
      </p:pic>
    </p:spTree>
    <p:extLst>
      <p:ext uri="{BB962C8B-B14F-4D97-AF65-F5344CB8AC3E}">
        <p14:creationId xmlns:p14="http://schemas.microsoft.com/office/powerpoint/2010/main" val="282853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2FBD1A17A68D4DA1AEEBE32F721C55" ma:contentTypeVersion="21" ma:contentTypeDescription="Create a new document." ma:contentTypeScope="" ma:versionID="3125399c8173258241efd17fe1dbaa1a">
  <xsd:schema xmlns:xsd="http://www.w3.org/2001/XMLSchema" xmlns:xs="http://www.w3.org/2001/XMLSchema" xmlns:p="http://schemas.microsoft.com/office/2006/metadata/properties" xmlns:ns1="http://schemas.microsoft.com/sharepoint/v3" xmlns:ns2="11daa6cb-33a7-4d0e-80e3-09642bff6587" xmlns:ns3="20321f7f-c3e8-4bf8-99e6-c3a273424301" targetNamespace="http://schemas.microsoft.com/office/2006/metadata/properties" ma:root="true" ma:fieldsID="3213f7d3ded9dabdfe099b76dec7a961" ns1:_="" ns2:_="" ns3:_="">
    <xsd:import namespace="http://schemas.microsoft.com/sharepoint/v3"/>
    <xsd:import namespace="11daa6cb-33a7-4d0e-80e3-09642bff6587"/>
    <xsd:import namespace="20321f7f-c3e8-4bf8-99e6-c3a273424301"/>
    <xsd:element name="properties">
      <xsd:complexType>
        <xsd:sequence>
          <xsd:element name="documentManagement">
            <xsd:complexType>
              <xsd:all>
                <xsd:element ref="ns2:SharedWithUsers" minOccurs="0"/>
                <xsd:element ref="ns2:SharedWithDetails" minOccurs="0"/>
                <xsd:element ref="ns3:Department" minOccurs="0"/>
                <xsd:element ref="ns1:_ip_UnifiedCompliancePolicyProperties" minOccurs="0"/>
                <xsd:element ref="ns1:_ip_UnifiedCompliancePolicyUIAction"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daa6cb-33a7-4d0e-80e3-09642bff65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28" nillable="true" ma:displayName="Taxonomy Catch All Column" ma:hidden="true" ma:list="{fe21d82e-a2e7-4f3b-bc76-527ae61b020d}" ma:internalName="TaxCatchAll" ma:showField="CatchAllData" ma:web="11daa6cb-33a7-4d0e-80e3-09642bff658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321f7f-c3e8-4bf8-99e6-c3a273424301" elementFormDefault="qualified">
    <xsd:import namespace="http://schemas.microsoft.com/office/2006/documentManagement/types"/>
    <xsd:import namespace="http://schemas.microsoft.com/office/infopath/2007/PartnerControls"/>
    <xsd:element name="Department" ma:index="10" nillable="true" ma:displayName="Department" ma:format="Dropdown" ma:internalName="Department">
      <xsd:simpleType>
        <xsd:restriction base="dms:Choice">
          <xsd:enumeration value="Administration"/>
          <xsd:enumeration value="Election Preparedness &amp; Support"/>
          <xsd:enumeration value="Campaign Finance &amp; Operations"/>
          <xsd:enumeration value="Investigators &amp; Compliance"/>
          <xsd:enumeration value="Voter Integity &amp; Outreach"/>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epartment xmlns="20321f7f-c3e8-4bf8-99e6-c3a273424301" xsi:nil="true"/>
    <_ip_UnifiedCompliancePolicyProperties xmlns="http://schemas.microsoft.com/sharepoint/v3" xsi:nil="true"/>
    <TaxCatchAll xmlns="11daa6cb-33a7-4d0e-80e3-09642bff6587" xsi:nil="true"/>
    <lcf76f155ced4ddcb4097134ff3c332f xmlns="20321f7f-c3e8-4bf8-99e6-c3a2734243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E6C280-93A1-43FC-9926-37D23A744FAF}">
  <ds:schemaRefs>
    <ds:schemaRef ds:uri="11daa6cb-33a7-4d0e-80e3-09642bff6587"/>
    <ds:schemaRef ds:uri="20321f7f-c3e8-4bf8-99e6-c3a2734243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281895A-A550-4F0B-A4DA-F2B58B61FC2F}">
  <ds:schemaRefs>
    <ds:schemaRef ds:uri="http://schemas.microsoft.com/sharepoint/v3/contenttype/forms"/>
  </ds:schemaRefs>
</ds:datastoreItem>
</file>

<file path=customXml/itemProps3.xml><?xml version="1.0" encoding="utf-8"?>
<ds:datastoreItem xmlns:ds="http://schemas.openxmlformats.org/officeDocument/2006/customXml" ds:itemID="{76FF13E0-4F08-4B7B-9800-817368096E83}">
  <ds:schemaRefs>
    <ds:schemaRef ds:uri="11daa6cb-33a7-4d0e-80e3-09642bff6587"/>
    <ds:schemaRef ds:uri="20321f7f-c3e8-4bf8-99e6-c3a2734243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1911</Words>
  <Application>Microsoft Office PowerPoint</Application>
  <PresentationFormat>Widescreen</PresentationFormat>
  <Paragraphs>168</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Terrell, Jessica</dc:creator>
  <cp:lastModifiedBy>Holland, Parker</cp:lastModifiedBy>
  <cp:revision>12</cp:revision>
  <dcterms:created xsi:type="dcterms:W3CDTF">2019-12-19T13:26:57Z</dcterms:created>
  <dcterms:modified xsi:type="dcterms:W3CDTF">2023-08-22T14:39:56Z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0x010100CE2FBD1A17A68D4DA1AEEBE32F721C55</vt:lpwstr>
  </property>
  <property fmtid="{D5CDD505-2E9C-101B-9397-08002B2CF9AE}" pid="3" name="ArticulateGUID">
    <vt:lpwstr>DE0CC3A1-F1DA-4E09-B840-642BCCD767AE</vt:lpwstr>
  </property>
  <property fmtid="{D5CDD505-2E9C-101B-9397-08002B2CF9AE}" pid="4" name="ArticulatePath">
    <vt:lpwstr>https://ncconnect.sharepoint.com/sites/NCSBE/SBOENew1/VOTER ID 2019/Curbside station Guide</vt:lpwstr>
  </property>
  <property fmtid="{D5CDD505-2E9C-101B-9397-08002B2CF9AE}" pid="5" name="MediaServiceImageTags">
    <vt:lpwstr/>
  </property>
</Properties>
</file>