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comments/modernComment_12B_3F952E04.xml" ContentType="application/vnd.ms-powerpoint.comments+xml"/>
  <Override PartName="/ppt/tags/tag3.xml" ContentType="application/vnd.openxmlformats-officedocument.presentationml.tags+xml"/>
  <Override PartName="/ppt/notesSlides/notesSlide6.xml" ContentType="application/vnd.openxmlformats-officedocument.presentationml.notesSlide+xml"/>
  <Override PartName="/ppt/comments/modernComment_126_E3E0F29E.xml" ContentType="application/vnd.ms-powerpoint.comments+xml"/>
  <Override PartName="/ppt/tags/tag4.xml" ContentType="application/vnd.openxmlformats-officedocument.presentationml.tags+xml"/>
  <Override PartName="/ppt/notesSlides/notesSlide7.xml" ContentType="application/vnd.openxmlformats-officedocument.presentationml.notesSlide+xml"/>
  <Override PartName="/ppt/comments/modernComment_127_F5B3E726.xml" ContentType="application/vnd.ms-powerpoint.comments+xml"/>
  <Override PartName="/ppt/tags/tag5.xml" ContentType="application/vnd.openxmlformats-officedocument.presentationml.tags+xml"/>
  <Override PartName="/ppt/notesSlides/notesSlide8.xml" ContentType="application/vnd.openxmlformats-officedocument.presentationml.notesSlide+xml"/>
  <Override PartName="/ppt/comments/modernComment_125_9EA7F486.xml" ContentType="application/vnd.ms-powerpoint.comments+xml"/>
  <Override PartName="/ppt/tags/tag6.xml" ContentType="application/vnd.openxmlformats-officedocument.presentationml.tags+xml"/>
  <Override PartName="/ppt/notesSlides/notesSlide9.xml" ContentType="application/vnd.openxmlformats-officedocument.presentationml.notesSlide+xml"/>
  <Override PartName="/ppt/tags/tag7.xml" ContentType="application/vnd.openxmlformats-officedocument.presentationml.tags+xml"/>
  <Override PartName="/ppt/notesSlides/notesSlide10.xml" ContentType="application/vnd.openxmlformats-officedocument.presentationml.notesSlide+xml"/>
  <Override PartName="/ppt/tags/tag8.xml" ContentType="application/vnd.openxmlformats-officedocument.presentationml.tags+xml"/>
  <Override PartName="/ppt/notesSlides/notesSlide11.xml" ContentType="application/vnd.openxmlformats-officedocument.presentationml.notesSlide+xml"/>
  <Override PartName="/ppt/comments/modernComment_123_7D2CBA9B.xml" ContentType="application/vnd.ms-powerpoint.comments+xml"/>
  <Override PartName="/ppt/tags/tag9.xml" ContentType="application/vnd.openxmlformats-officedocument.presentationml.tags+xml"/>
  <Override PartName="/ppt/notesSlides/notesSlide12.xml" ContentType="application/vnd.openxmlformats-officedocument.presentationml.notesSlide+xml"/>
  <Override PartName="/ppt/comments/modernComment_128_9276E098.xml" ContentType="application/vnd.ms-powerpoint.comments+xml"/>
  <Override PartName="/ppt/tags/tag10.xml" ContentType="application/vnd.openxmlformats-officedocument.presentationml.tags+xml"/>
  <Override PartName="/ppt/notesSlides/notesSlide13.xml" ContentType="application/vnd.openxmlformats-officedocument.presentationml.notesSlide+xml"/>
  <Override PartName="/ppt/tags/tag11.xml" ContentType="application/vnd.openxmlformats-officedocument.presentationml.tags+xml"/>
  <Override PartName="/ppt/notesSlides/notesSlide14.xml" ContentType="application/vnd.openxmlformats-officedocument.presentationml.notesSlide+xml"/>
  <Override PartName="/ppt/tags/tag12.xml" ContentType="application/vnd.openxmlformats-officedocument.presentationml.tags+xml"/>
  <Override PartName="/ppt/notesSlides/notesSlide15.xml" ContentType="application/vnd.openxmlformats-officedocument.presentationml.notesSlide+xml"/>
  <Override PartName="/ppt/tags/tag13.xml" ContentType="application/vnd.openxmlformats-officedocument.presentationml.tags+xml"/>
  <Override PartName="/ppt/notesSlides/notesSlide16.xml" ContentType="application/vnd.openxmlformats-officedocument.presentationml.notesSlide+xml"/>
  <Override PartName="/ppt/tags/tag14.xml" ContentType="application/vnd.openxmlformats-officedocument.presentationml.tags+xml"/>
  <Override PartName="/ppt/notesSlides/notesSlide17.xml" ContentType="application/vnd.openxmlformats-officedocument.presentationml.notesSlide+xml"/>
  <Override PartName="/ppt/tags/tag15.xml" ContentType="application/vnd.openxmlformats-officedocument.presentationml.tags+xml"/>
  <Override PartName="/ppt/notesSlides/notesSlide18.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98" r:id="rId5"/>
    <p:sldId id="313" r:id="rId6"/>
    <p:sldId id="311" r:id="rId7"/>
    <p:sldId id="312" r:id="rId8"/>
    <p:sldId id="314" r:id="rId9"/>
    <p:sldId id="299" r:id="rId10"/>
    <p:sldId id="294" r:id="rId11"/>
    <p:sldId id="295" r:id="rId12"/>
    <p:sldId id="293" r:id="rId13"/>
    <p:sldId id="308" r:id="rId14"/>
    <p:sldId id="306" r:id="rId15"/>
    <p:sldId id="291" r:id="rId16"/>
    <p:sldId id="296" r:id="rId17"/>
    <p:sldId id="300" r:id="rId18"/>
    <p:sldId id="301" r:id="rId19"/>
    <p:sldId id="302" r:id="rId20"/>
    <p:sldId id="304" r:id="rId21"/>
    <p:sldId id="303" r:id="rId22"/>
    <p:sldId id="305" r:id="rId23"/>
  </p:sldIdLst>
  <p:sldSz cx="12192000" cy="6858000"/>
  <p:notesSz cx="6858000" cy="91440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409392B-9A99-7E52-2E0C-36AF86DED019}" name="Holland, Parker" initials="HP" userId="S::thomas.holland@ncsbe.gov::519e7ecc-2d92-4a28-bf65-7e54502ae1e9" providerId="AD"/>
  <p188:author id="{D29AFC59-A73B-1A6C-1F72-85F057B5FC3C}" name="Blackman, Allison" initials="BA" userId="S::Allison.Blackman@ncsbe.gov::bf0de9d3-14cc-490c-afd7-763615b10807" providerId="AD"/>
  <p188:author id="{44E63894-4C37-76FB-4E69-3EDB8DABF6A1}" name="Cox, Paul" initials="CP" userId="S::paul.cox@ncsbe.gov::7d7de3d2-11da-425d-ba51-fb46a199b9a8" providerId="AD"/>
  <p188:author id="{E7AB8CAE-9FA0-9B5D-950F-966CE17E6B5B}" name="Holland, Parker" initials="HP" userId="S::Thomas.Holland@ncsbe.gov::519e7ecc-2d92-4a28-bf65-7e54502ae1e9" providerId="AD"/>
  <p188:author id="{5F94D1DE-106C-B90A-40BF-E3E306F39D72}" name="Steele, Adam" initials="SA" userId="S::adam.steele@ncsbe.gov::f184bd74-a570-4a7e-b767-f6035011e06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396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A8C007-A652-4795-B3FD-D5662C858F7C}" v="83" dt="2023-08-10T19:27:58.063"/>
    <p1510:client id="{22100122-6016-2A2C-EEB5-7B7DC3EEC9A9}" v="30" dt="2023-08-21T19:57:51.636"/>
    <p1510:client id="{82BA9524-80FC-4D31-CDCB-7B39FFEAECDA}" v="2" dt="2023-08-11T20:55:08.957"/>
    <p1510:client id="{BFE80918-FDB3-2D24-E440-5DB839E97BD4}" v="587" dt="2023-08-21T18:44:36.7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9" d="100"/>
          <a:sy n="119" d="100"/>
        </p:scale>
        <p:origin x="15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comments/modernComment_123_7D2CBA9B.xml><?xml version="1.0" encoding="utf-8"?>
<p188:cmLst xmlns:a="http://schemas.openxmlformats.org/drawingml/2006/main" xmlns:r="http://schemas.openxmlformats.org/officeDocument/2006/relationships" xmlns:p188="http://schemas.microsoft.com/office/powerpoint/2018/8/main">
  <p188:cm id="{6AFAD0FD-E245-4A0C-962C-C941C00F6389}" authorId="{44E63894-4C37-76FB-4E69-3EDB8DABF6A1}" status="resolved" created="2023-08-21T17:24:31.763" complete="100000">
    <ac:txMkLst xmlns:ac="http://schemas.microsoft.com/office/drawing/2013/main/command">
      <pc:docMk xmlns:pc="http://schemas.microsoft.com/office/powerpoint/2013/main/command"/>
      <pc:sldMk xmlns:pc="http://schemas.microsoft.com/office/powerpoint/2013/main/command" cId="2100083355" sldId="291"/>
      <ac:spMk id="26" creationId="{EB4583ED-0EEB-483C-B8B4-6A72265881F6}"/>
      <ac:txMk cp="5" len="49">
        <ac:context len="169" hash="3738096357"/>
      </ac:txMk>
    </ac:txMkLst>
    <p188:pos x="4098073" y="167268"/>
    <p188:replyLst/>
    <p188:txBody>
      <a:bodyPr/>
      <a:lstStyle/>
      <a:p>
        <a:r>
          <a:rPr lang="en-US"/>
          <a:t>rephrased to explain this is an address-confirmation requirement</a:t>
        </a:r>
      </a:p>
    </p188:txBody>
  </p188:cm>
</p188:cmLst>
</file>

<file path=ppt/comments/modernComment_125_9EA7F486.xml><?xml version="1.0" encoding="utf-8"?>
<p188:cmLst xmlns:a="http://schemas.openxmlformats.org/drawingml/2006/main" xmlns:r="http://schemas.openxmlformats.org/officeDocument/2006/relationships" xmlns:p188="http://schemas.microsoft.com/office/powerpoint/2018/8/main">
  <p188:cm id="{A149CEB1-6302-48C7-8E50-94C5AC2B4033}" authorId="{5F94D1DE-106C-B90A-40BF-E3E306F39D72}" status="resolved" created="2023-08-02T10:48:39.017" complete="100000">
    <ac:txMkLst xmlns:ac="http://schemas.microsoft.com/office/drawing/2013/main/command">
      <pc:docMk xmlns:pc="http://schemas.microsoft.com/office/powerpoint/2013/main/command"/>
      <pc:sldMk xmlns:pc="http://schemas.microsoft.com/office/powerpoint/2013/main/command" cId="2661807238" sldId="293"/>
      <ac:spMk id="2" creationId="{0E8CABA7-BBD8-D265-F284-1F56F919D46A}"/>
      <ac:txMk cp="3" len="59">
        <ac:context len="67" hash="871687572"/>
      </ac:txMk>
    </ac:txMkLst>
    <p188:pos x="5088707" y="336477"/>
    <p188:txBody>
      <a:bodyPr/>
      <a:lstStyle/>
      <a:p>
        <a:r>
          <a:rPr lang="en-US"/>
          <a:t>Should this be: (2a): No ID Provided (Photo ID, will bring later)
Trying to think of how to convey the two different reasons but that the same option is being used. See next comment too.</a:t>
        </a:r>
      </a:p>
    </p188:txBody>
  </p188:cm>
  <p188:cm id="{F2ADA966-42EF-49DA-AAD5-48757B808819}" authorId="{5F94D1DE-106C-B90A-40BF-E3E306F39D72}" status="resolved" created="2023-08-02T10:49:21.972" complete="100000">
    <ac:txMkLst xmlns:ac="http://schemas.microsoft.com/office/drawing/2013/main/command">
      <pc:docMk xmlns:pc="http://schemas.microsoft.com/office/powerpoint/2013/main/command"/>
      <pc:sldMk xmlns:pc="http://schemas.microsoft.com/office/powerpoint/2013/main/command" cId="2661807238" sldId="293"/>
      <ac:spMk id="37" creationId="{02AD8F16-9AA3-48E1-9BD4-8E1E1C80C743}"/>
      <ac:txMk cp="3" len="62">
        <ac:context len="66" hash="3343700223"/>
      </ac:txMk>
    </ac:txMkLst>
    <p188:pos x="5431607" y="336246"/>
    <p188:txBody>
      <a:bodyPr/>
      <a:lstStyle/>
      <a:p>
        <a:r>
          <a:rPr lang="en-US"/>
          <a:t>Should this be: (2b): No ID Provided (No HAVA ID, will send later)</a:t>
        </a:r>
      </a:p>
    </p188:txBody>
  </p188:cm>
  <p188:cm id="{1A10311B-7B77-42E2-8D00-4FE2EC0F45CB}" authorId="{44E63894-4C37-76FB-4E69-3EDB8DABF6A1}" status="resolved" created="2023-08-21T17:16:27.087" complete="100000">
    <ac:deMkLst xmlns:ac="http://schemas.microsoft.com/office/drawing/2013/main/command">
      <pc:docMk xmlns:pc="http://schemas.microsoft.com/office/powerpoint/2013/main/command"/>
      <pc:sldMk xmlns:pc="http://schemas.microsoft.com/office/powerpoint/2013/main/command" cId="2661807238" sldId="293"/>
      <ac:spMk id="36" creationId="{BC70E9E0-657B-42B6-B4DB-8D27235CE803}"/>
    </ac:deMkLst>
    <p188:txBody>
      <a:bodyPr/>
      <a:lstStyle/>
      <a:p>
        <a:r>
          <a:rPr lang="en-US"/>
          <a:t>Moved the icon up because having it hover between A and B was confusing.</a:t>
        </a:r>
      </a:p>
    </p188:txBody>
  </p188:cm>
</p188:cmLst>
</file>

<file path=ppt/comments/modernComment_126_E3E0F29E.xml><?xml version="1.0" encoding="utf-8"?>
<p188:cmLst xmlns:a="http://schemas.openxmlformats.org/drawingml/2006/main" xmlns:r="http://schemas.openxmlformats.org/officeDocument/2006/relationships" xmlns:p188="http://schemas.microsoft.com/office/powerpoint/2018/8/main">
  <p188:cm id="{D5AB535E-C329-41C1-87AD-437E2EAEEAE7}" authorId="{44E63894-4C37-76FB-4E69-3EDB8DABF6A1}" status="resolved" created="2023-08-21T17:08:20.410" complete="100000">
    <ac:txMkLst xmlns:ac="http://schemas.microsoft.com/office/drawing/2013/main/command">
      <pc:docMk xmlns:pc="http://schemas.microsoft.com/office/powerpoint/2013/main/command"/>
      <pc:sldMk xmlns:pc="http://schemas.microsoft.com/office/powerpoint/2013/main/command" cId="3823170206" sldId="294"/>
      <ac:spMk id="57" creationId="{25282955-3351-48D9-BBC1-C1427A45C6D4}"/>
      <ac:txMk cp="34">
        <ac:context len="140" hash="4256446383"/>
      </ac:txMk>
    </ac:txMkLst>
    <p188:pos x="2871439" y="167268"/>
    <p188:replyLst>
      <p188:reply id="{E6FCFF7E-5140-4947-9E0B-98C71CFFAE5B}" authorId="{9409392B-9A99-7E52-2E0C-36AF86DED019}" created="2023-08-21T17:17:47.141">
        <p188:txBody>
          <a:bodyPr/>
          <a:lstStyle/>
          <a:p>
            <a:r>
              <a:rPr lang="en-US"/>
              <a:t>Updated</a:t>
            </a:r>
          </a:p>
        </p188:txBody>
      </p188:reply>
    </p188:replyLst>
    <p188:txBody>
      <a:bodyPr/>
      <a:lstStyle/>
      <a:p>
        <a:r>
          <a:rPr lang="en-US"/>
          <a:t>same note</a:t>
        </a:r>
      </a:p>
    </p188:txBody>
  </p188:cm>
</p188:cmLst>
</file>

<file path=ppt/comments/modernComment_127_F5B3E726.xml><?xml version="1.0" encoding="utf-8"?>
<p188:cmLst xmlns:a="http://schemas.openxmlformats.org/drawingml/2006/main" xmlns:r="http://schemas.openxmlformats.org/officeDocument/2006/relationships" xmlns:p188="http://schemas.microsoft.com/office/powerpoint/2018/8/main">
  <p188:cm id="{44B2AE4B-CC20-4042-9737-4DCC210433FF}" authorId="{44E63894-4C37-76FB-4E69-3EDB8DABF6A1}" status="resolved" created="2023-08-21T17:10:57.583" complete="100000">
    <ac:txMkLst xmlns:ac="http://schemas.microsoft.com/office/drawing/2013/main/command">
      <pc:docMk xmlns:pc="http://schemas.microsoft.com/office/powerpoint/2013/main/command"/>
      <pc:sldMk xmlns:pc="http://schemas.microsoft.com/office/powerpoint/2013/main/command" cId="4122208038" sldId="295"/>
      <ac:spMk id="13" creationId="{A7A12F23-FFD4-41EB-BF6E-65F9EE0209DB}"/>
      <ac:txMk cp="171" len="8">
        <ac:context len="305" hash="2524878410"/>
      </ac:txMk>
    </ac:txMkLst>
    <p188:pos x="1672682" y="641195"/>
    <p188:txBody>
      <a:bodyPr/>
      <a:lstStyle/>
      <a:p>
        <a:r>
          <a:rPr lang="en-US"/>
          <a:t>changed from "voter must wait," since this could be confusing for a photo ID return voter, who can't wait that long to provide their ID before canvass.</a:t>
        </a:r>
      </a:p>
    </p188:txBody>
  </p188:cm>
</p188:cmLst>
</file>

<file path=ppt/comments/modernComment_128_9276E098.xml><?xml version="1.0" encoding="utf-8"?>
<p188:cmLst xmlns:a="http://schemas.openxmlformats.org/drawingml/2006/main" xmlns:r="http://schemas.openxmlformats.org/officeDocument/2006/relationships" xmlns:p188="http://schemas.microsoft.com/office/powerpoint/2018/8/main">
  <p188:cm id="{4CA642CB-75FA-4339-BFC4-1EFBE618F2C6}" authorId="{44E63894-4C37-76FB-4E69-3EDB8DABF6A1}" status="resolved" created="2023-08-21T18:16:44.454" complete="100000">
    <ac:txMkLst xmlns:ac="http://schemas.microsoft.com/office/drawing/2013/main/command">
      <pc:docMk xmlns:pc="http://schemas.microsoft.com/office/powerpoint/2013/main/command"/>
      <pc:sldMk xmlns:pc="http://schemas.microsoft.com/office/powerpoint/2013/main/command" cId="2457264280" sldId="296"/>
      <ac:spMk id="19" creationId="{28204A10-A264-47F1-AC2B-F45660BB34B0}"/>
      <ac:txMk cp="0" len="6">
        <ac:context len="502" hash="639308719"/>
      </ac:txMk>
    </ac:txMkLst>
    <p188:pos x="501804" y="223024"/>
    <p188:txBody>
      <a:bodyPr/>
      <a:lstStyle/>
      <a:p>
        <a:r>
          <a:rPr lang="en-US"/>
          <a:t>I rephrased this</a:t>
        </a:r>
      </a:p>
    </p188:txBody>
  </p188:cm>
</p188:cmLst>
</file>

<file path=ppt/comments/modernComment_12B_3F952E04.xml><?xml version="1.0" encoding="utf-8"?>
<p188:cmLst xmlns:a="http://schemas.openxmlformats.org/drawingml/2006/main" xmlns:r="http://schemas.openxmlformats.org/officeDocument/2006/relationships" xmlns:p188="http://schemas.microsoft.com/office/powerpoint/2018/8/main">
  <p188:cm id="{7ADD6B7B-EA47-4616-BBA7-6D1507484BA6}" authorId="{44E63894-4C37-76FB-4E69-3EDB8DABF6A1}" status="resolved" created="2023-08-21T17:07:25.143" complete="100000">
    <ac:txMkLst xmlns:ac="http://schemas.microsoft.com/office/drawing/2013/main/command">
      <pc:docMk xmlns:pc="http://schemas.microsoft.com/office/powerpoint/2013/main/command"/>
      <pc:sldMk xmlns:pc="http://schemas.microsoft.com/office/powerpoint/2013/main/command" cId="1066741252" sldId="299"/>
      <ac:spMk id="49" creationId="{C5C3D032-A873-4DD2-B468-25A53752F28F}"/>
      <ac:txMk cp="46">
        <ac:context len="140" hash="3744782383"/>
      </ac:txMk>
    </ac:txMkLst>
    <p188:pos x="2871439" y="167268"/>
    <p188:replyLst>
      <p188:reply id="{1A006216-2880-44F5-B552-31E440AD9BEB}" authorId="{9409392B-9A99-7E52-2E0C-36AF86DED019}" created="2023-08-21T17:17:24.344">
        <p188:txBody>
          <a:bodyPr/>
          <a:lstStyle/>
          <a:p>
            <a:r>
              <a:rPr lang="en-US"/>
              <a:t>Updated. The instructions are in SEIMS</a:t>
            </a:r>
          </a:p>
        </p188:txBody>
      </p188:reply>
    </p188:replyLst>
    <p188:txBody>
      <a:bodyPr/>
      <a:lstStyle/>
      <a:p>
        <a:r>
          <a:rPr lang="en-US"/>
          <a:t>We have to give the voter an actual information sheet: "The State Board shall provide the registered voter casting a provisional ballot due to failure to provide photo identification an information sheet on the deadline to return to the county board of elections to present photo identification, and what forms of photo identification are acceptable, in order for the voter's provisional ballot to be counted." GS 163-166.16(c).</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8F4BC9-ED5B-4F5B-B37A-4219D5FE9089}" type="datetimeFigureOut">
              <a:rPr lang="en-US" smtClean="0"/>
              <a:t>8/21/2023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41F48D-C61D-4F2D-8C6E-7A6DA846F8FE}" type="slidenum">
              <a:rPr lang="en-US" smtClean="0"/>
              <a:t>‹#›</a:t>
            </a:fld>
            <a:endParaRPr lang="en-US"/>
          </a:p>
        </p:txBody>
      </p:sp>
    </p:spTree>
    <p:extLst>
      <p:ext uri="{BB962C8B-B14F-4D97-AF65-F5344CB8AC3E}">
        <p14:creationId xmlns:p14="http://schemas.microsoft.com/office/powerpoint/2010/main" val="1585000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41F48D-C61D-4F2D-8C6E-7A6DA846F8FE}" type="slidenum">
              <a:rPr lang="en-US" smtClean="0"/>
              <a:t>1</a:t>
            </a:fld>
            <a:endParaRPr lang="en-US"/>
          </a:p>
        </p:txBody>
      </p:sp>
    </p:spTree>
    <p:extLst>
      <p:ext uri="{BB962C8B-B14F-4D97-AF65-F5344CB8AC3E}">
        <p14:creationId xmlns:p14="http://schemas.microsoft.com/office/powerpoint/2010/main" val="31731874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41F48D-C61D-4F2D-8C6E-7A6DA846F8FE}" type="slidenum">
              <a:rPr lang="en-US" smtClean="0"/>
              <a:t>11</a:t>
            </a:fld>
            <a:endParaRPr lang="en-US"/>
          </a:p>
        </p:txBody>
      </p:sp>
    </p:spTree>
    <p:extLst>
      <p:ext uri="{BB962C8B-B14F-4D97-AF65-F5344CB8AC3E}">
        <p14:creationId xmlns:p14="http://schemas.microsoft.com/office/powerpoint/2010/main" val="27484896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41F48D-C61D-4F2D-8C6E-7A6DA846F8FE}" type="slidenum">
              <a:rPr lang="en-US" smtClean="0"/>
              <a:t>12</a:t>
            </a:fld>
            <a:endParaRPr lang="en-US"/>
          </a:p>
        </p:txBody>
      </p:sp>
    </p:spTree>
    <p:extLst>
      <p:ext uri="{BB962C8B-B14F-4D97-AF65-F5344CB8AC3E}">
        <p14:creationId xmlns:p14="http://schemas.microsoft.com/office/powerpoint/2010/main" val="12110802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a:highlight>
                <a:srgbClr val="FFFF00"/>
              </a:highlight>
            </a:endParaRPr>
          </a:p>
        </p:txBody>
      </p:sp>
      <p:sp>
        <p:nvSpPr>
          <p:cNvPr id="4" name="Slide Number Placeholder 3"/>
          <p:cNvSpPr>
            <a:spLocks noGrp="1"/>
          </p:cNvSpPr>
          <p:nvPr>
            <p:ph type="sldNum" sz="quarter" idx="5"/>
          </p:nvPr>
        </p:nvSpPr>
        <p:spPr/>
        <p:txBody>
          <a:bodyPr/>
          <a:lstStyle/>
          <a:p>
            <a:fld id="{D641F48D-C61D-4F2D-8C6E-7A6DA846F8FE}" type="slidenum">
              <a:rPr lang="en-US" smtClean="0"/>
              <a:t>13</a:t>
            </a:fld>
            <a:endParaRPr lang="en-US"/>
          </a:p>
        </p:txBody>
      </p:sp>
    </p:spTree>
    <p:extLst>
      <p:ext uri="{BB962C8B-B14F-4D97-AF65-F5344CB8AC3E}">
        <p14:creationId xmlns:p14="http://schemas.microsoft.com/office/powerpoint/2010/main" val="15635023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41F48D-C61D-4F2D-8C6E-7A6DA846F8FE}" type="slidenum">
              <a:rPr lang="en-US" smtClean="0"/>
              <a:t>14</a:t>
            </a:fld>
            <a:endParaRPr lang="en-US"/>
          </a:p>
        </p:txBody>
      </p:sp>
    </p:spTree>
    <p:extLst>
      <p:ext uri="{BB962C8B-B14F-4D97-AF65-F5344CB8AC3E}">
        <p14:creationId xmlns:p14="http://schemas.microsoft.com/office/powerpoint/2010/main" val="30209919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41F48D-C61D-4F2D-8C6E-7A6DA846F8FE}" type="slidenum">
              <a:rPr lang="en-US" smtClean="0"/>
              <a:t>15</a:t>
            </a:fld>
            <a:endParaRPr lang="en-US"/>
          </a:p>
        </p:txBody>
      </p:sp>
    </p:spTree>
    <p:extLst>
      <p:ext uri="{BB962C8B-B14F-4D97-AF65-F5344CB8AC3E}">
        <p14:creationId xmlns:p14="http://schemas.microsoft.com/office/powerpoint/2010/main" val="2485132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41F48D-C61D-4F2D-8C6E-7A6DA846F8FE}" type="slidenum">
              <a:rPr lang="en-US" smtClean="0"/>
              <a:t>16</a:t>
            </a:fld>
            <a:endParaRPr lang="en-US"/>
          </a:p>
        </p:txBody>
      </p:sp>
    </p:spTree>
    <p:extLst>
      <p:ext uri="{BB962C8B-B14F-4D97-AF65-F5344CB8AC3E}">
        <p14:creationId xmlns:p14="http://schemas.microsoft.com/office/powerpoint/2010/main" val="7842092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41F48D-C61D-4F2D-8C6E-7A6DA846F8FE}" type="slidenum">
              <a:rPr lang="en-US" smtClean="0"/>
              <a:t>17</a:t>
            </a:fld>
            <a:endParaRPr lang="en-US"/>
          </a:p>
        </p:txBody>
      </p:sp>
    </p:spTree>
    <p:extLst>
      <p:ext uri="{BB962C8B-B14F-4D97-AF65-F5344CB8AC3E}">
        <p14:creationId xmlns:p14="http://schemas.microsoft.com/office/powerpoint/2010/main" val="9557012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41F48D-C61D-4F2D-8C6E-7A6DA846F8FE}" type="slidenum">
              <a:rPr lang="en-US" smtClean="0"/>
              <a:t>18</a:t>
            </a:fld>
            <a:endParaRPr lang="en-US"/>
          </a:p>
        </p:txBody>
      </p:sp>
    </p:spTree>
    <p:extLst>
      <p:ext uri="{BB962C8B-B14F-4D97-AF65-F5344CB8AC3E}">
        <p14:creationId xmlns:p14="http://schemas.microsoft.com/office/powerpoint/2010/main" val="9972935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41F48D-C61D-4F2D-8C6E-7A6DA846F8FE}" type="slidenum">
              <a:rPr lang="en-US" smtClean="0"/>
              <a:t>19</a:t>
            </a:fld>
            <a:endParaRPr lang="en-US"/>
          </a:p>
        </p:txBody>
      </p:sp>
    </p:spTree>
    <p:extLst>
      <p:ext uri="{BB962C8B-B14F-4D97-AF65-F5344CB8AC3E}">
        <p14:creationId xmlns:p14="http://schemas.microsoft.com/office/powerpoint/2010/main" val="9481099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Changed to must…</a:t>
            </a:r>
          </a:p>
        </p:txBody>
      </p:sp>
      <p:sp>
        <p:nvSpPr>
          <p:cNvPr id="4" name="Slide Number Placeholder 3"/>
          <p:cNvSpPr>
            <a:spLocks noGrp="1"/>
          </p:cNvSpPr>
          <p:nvPr>
            <p:ph type="sldNum" sz="quarter" idx="5"/>
          </p:nvPr>
        </p:nvSpPr>
        <p:spPr/>
        <p:txBody>
          <a:bodyPr/>
          <a:lstStyle/>
          <a:p>
            <a:fld id="{D641F48D-C61D-4F2D-8C6E-7A6DA846F8FE}" type="slidenum">
              <a:rPr lang="en-US" smtClean="0"/>
              <a:t>2</a:t>
            </a:fld>
            <a:endParaRPr lang="en-US"/>
          </a:p>
        </p:txBody>
      </p:sp>
    </p:spTree>
    <p:extLst>
      <p:ext uri="{BB962C8B-B14F-4D97-AF65-F5344CB8AC3E}">
        <p14:creationId xmlns:p14="http://schemas.microsoft.com/office/powerpoint/2010/main" val="3752328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Underlined ballot in tabulator. </a:t>
            </a:r>
          </a:p>
        </p:txBody>
      </p:sp>
      <p:sp>
        <p:nvSpPr>
          <p:cNvPr id="4" name="Slide Number Placeholder 3"/>
          <p:cNvSpPr>
            <a:spLocks noGrp="1"/>
          </p:cNvSpPr>
          <p:nvPr>
            <p:ph type="sldNum" sz="quarter" idx="5"/>
          </p:nvPr>
        </p:nvSpPr>
        <p:spPr/>
        <p:txBody>
          <a:bodyPr/>
          <a:lstStyle/>
          <a:p>
            <a:fld id="{D641F48D-C61D-4F2D-8C6E-7A6DA846F8FE}" type="slidenum">
              <a:rPr lang="en-US" smtClean="0"/>
              <a:t>3</a:t>
            </a:fld>
            <a:endParaRPr lang="en-US"/>
          </a:p>
        </p:txBody>
      </p:sp>
    </p:spTree>
    <p:extLst>
      <p:ext uri="{BB962C8B-B14F-4D97-AF65-F5344CB8AC3E}">
        <p14:creationId xmlns:p14="http://schemas.microsoft.com/office/powerpoint/2010/main" val="2335551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41F48D-C61D-4F2D-8C6E-7A6DA846F8FE}" type="slidenum">
              <a:rPr lang="en-US" smtClean="0"/>
              <a:t>4</a:t>
            </a:fld>
            <a:endParaRPr lang="en-US"/>
          </a:p>
        </p:txBody>
      </p:sp>
    </p:spTree>
    <p:extLst>
      <p:ext uri="{BB962C8B-B14F-4D97-AF65-F5344CB8AC3E}">
        <p14:creationId xmlns:p14="http://schemas.microsoft.com/office/powerpoint/2010/main" val="2817124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41F48D-C61D-4F2D-8C6E-7A6DA846F8FE}" type="slidenum">
              <a:rPr lang="en-US" smtClean="0"/>
              <a:t>6</a:t>
            </a:fld>
            <a:endParaRPr lang="en-US"/>
          </a:p>
        </p:txBody>
      </p:sp>
    </p:spTree>
    <p:extLst>
      <p:ext uri="{BB962C8B-B14F-4D97-AF65-F5344CB8AC3E}">
        <p14:creationId xmlns:p14="http://schemas.microsoft.com/office/powerpoint/2010/main" val="752418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41F48D-C61D-4F2D-8C6E-7A6DA846F8FE}" type="slidenum">
              <a:rPr lang="en-US" smtClean="0"/>
              <a:t>7</a:t>
            </a:fld>
            <a:endParaRPr lang="en-US"/>
          </a:p>
        </p:txBody>
      </p:sp>
    </p:spTree>
    <p:extLst>
      <p:ext uri="{BB962C8B-B14F-4D97-AF65-F5344CB8AC3E}">
        <p14:creationId xmlns:p14="http://schemas.microsoft.com/office/powerpoint/2010/main" val="2368432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41F48D-C61D-4F2D-8C6E-7A6DA846F8FE}" type="slidenum">
              <a:rPr lang="en-US" smtClean="0"/>
              <a:t>8</a:t>
            </a:fld>
            <a:endParaRPr lang="en-US"/>
          </a:p>
        </p:txBody>
      </p:sp>
    </p:spTree>
    <p:extLst>
      <p:ext uri="{BB962C8B-B14F-4D97-AF65-F5344CB8AC3E}">
        <p14:creationId xmlns:p14="http://schemas.microsoft.com/office/powerpoint/2010/main" val="340157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41F48D-C61D-4F2D-8C6E-7A6DA846F8FE}" type="slidenum">
              <a:rPr lang="en-US" smtClean="0"/>
              <a:t>9</a:t>
            </a:fld>
            <a:endParaRPr lang="en-US"/>
          </a:p>
        </p:txBody>
      </p:sp>
    </p:spTree>
    <p:extLst>
      <p:ext uri="{BB962C8B-B14F-4D97-AF65-F5344CB8AC3E}">
        <p14:creationId xmlns:p14="http://schemas.microsoft.com/office/powerpoint/2010/main" val="42636314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41F48D-C61D-4F2D-8C6E-7A6DA846F8FE}" type="slidenum">
              <a:rPr lang="en-US" smtClean="0"/>
              <a:t>10</a:t>
            </a:fld>
            <a:endParaRPr lang="en-US"/>
          </a:p>
        </p:txBody>
      </p:sp>
    </p:spTree>
    <p:extLst>
      <p:ext uri="{BB962C8B-B14F-4D97-AF65-F5344CB8AC3E}">
        <p14:creationId xmlns:p14="http://schemas.microsoft.com/office/powerpoint/2010/main" val="2252075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BAA32-DFDA-4882-8B25-186F67CF63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2B78D3-5E0E-45B5-9495-583354DC07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2AF6C17-9128-43E0-9559-0DD6DD4DE043}"/>
              </a:ext>
            </a:extLst>
          </p:cNvPr>
          <p:cNvSpPr>
            <a:spLocks noGrp="1"/>
          </p:cNvSpPr>
          <p:nvPr>
            <p:ph type="dt" sz="half" idx="10"/>
          </p:nvPr>
        </p:nvSpPr>
        <p:spPr/>
        <p:txBody>
          <a:bodyPr/>
          <a:lstStyle/>
          <a:p>
            <a:fld id="{206F5859-0994-4A66-8FF2-7A6FB3B35A3A}" type="datetimeFigureOut">
              <a:rPr lang="en-US" smtClean="0"/>
              <a:t>8/21/2023</a:t>
            </a:fld>
            <a:endParaRPr lang="en-US"/>
          </a:p>
        </p:txBody>
      </p:sp>
      <p:sp>
        <p:nvSpPr>
          <p:cNvPr id="5" name="Footer Placeholder 4">
            <a:extLst>
              <a:ext uri="{FF2B5EF4-FFF2-40B4-BE49-F238E27FC236}">
                <a16:creationId xmlns:a16="http://schemas.microsoft.com/office/drawing/2014/main" id="{A0FD65B7-A9E3-474F-9321-D885538402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D1447E-47BC-4839-B690-B0D08E0F4BDF}"/>
              </a:ext>
            </a:extLst>
          </p:cNvPr>
          <p:cNvSpPr>
            <a:spLocks noGrp="1"/>
          </p:cNvSpPr>
          <p:nvPr>
            <p:ph type="sldNum" sz="quarter" idx="12"/>
          </p:nvPr>
        </p:nvSpPr>
        <p:spPr/>
        <p:txBody>
          <a:bodyPr/>
          <a:lstStyle/>
          <a:p>
            <a:fld id="{5747AC16-C399-4361-A2C3-F25C1D6E2E00}" type="slidenum">
              <a:rPr lang="en-US" smtClean="0"/>
              <a:t>‹#›</a:t>
            </a:fld>
            <a:endParaRPr lang="en-US"/>
          </a:p>
        </p:txBody>
      </p:sp>
    </p:spTree>
    <p:extLst>
      <p:ext uri="{BB962C8B-B14F-4D97-AF65-F5344CB8AC3E}">
        <p14:creationId xmlns:p14="http://schemas.microsoft.com/office/powerpoint/2010/main" val="1728856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7C045-9CE3-4254-B198-C8453C1B9D6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511D0F-3C4B-4499-9649-64545C2E82C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57A949-CD9D-4ED1-8905-85E0E756B406}"/>
              </a:ext>
            </a:extLst>
          </p:cNvPr>
          <p:cNvSpPr>
            <a:spLocks noGrp="1"/>
          </p:cNvSpPr>
          <p:nvPr>
            <p:ph type="dt" sz="half" idx="10"/>
          </p:nvPr>
        </p:nvSpPr>
        <p:spPr/>
        <p:txBody>
          <a:bodyPr/>
          <a:lstStyle/>
          <a:p>
            <a:fld id="{206F5859-0994-4A66-8FF2-7A6FB3B35A3A}" type="datetimeFigureOut">
              <a:rPr lang="en-US" smtClean="0"/>
              <a:t>8/21/2023</a:t>
            </a:fld>
            <a:endParaRPr lang="en-US"/>
          </a:p>
        </p:txBody>
      </p:sp>
      <p:sp>
        <p:nvSpPr>
          <p:cNvPr id="5" name="Footer Placeholder 4">
            <a:extLst>
              <a:ext uri="{FF2B5EF4-FFF2-40B4-BE49-F238E27FC236}">
                <a16:creationId xmlns:a16="http://schemas.microsoft.com/office/drawing/2014/main" id="{5C723E41-B557-4FEE-AE56-6C54427571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32A679-D9E5-4708-BFF0-F90576CC2344}"/>
              </a:ext>
            </a:extLst>
          </p:cNvPr>
          <p:cNvSpPr>
            <a:spLocks noGrp="1"/>
          </p:cNvSpPr>
          <p:nvPr>
            <p:ph type="sldNum" sz="quarter" idx="12"/>
          </p:nvPr>
        </p:nvSpPr>
        <p:spPr/>
        <p:txBody>
          <a:bodyPr/>
          <a:lstStyle/>
          <a:p>
            <a:fld id="{5747AC16-C399-4361-A2C3-F25C1D6E2E00}" type="slidenum">
              <a:rPr lang="en-US" smtClean="0"/>
              <a:t>‹#›</a:t>
            </a:fld>
            <a:endParaRPr lang="en-US"/>
          </a:p>
        </p:txBody>
      </p:sp>
    </p:spTree>
    <p:extLst>
      <p:ext uri="{BB962C8B-B14F-4D97-AF65-F5344CB8AC3E}">
        <p14:creationId xmlns:p14="http://schemas.microsoft.com/office/powerpoint/2010/main" val="686424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0A5651F-524E-4399-9BBE-2C5B4EFCFE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56BA416-C58D-4221-87B8-84976E1C7FD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829F49-BB9A-457C-A98B-B74C33BC08AA}"/>
              </a:ext>
            </a:extLst>
          </p:cNvPr>
          <p:cNvSpPr>
            <a:spLocks noGrp="1"/>
          </p:cNvSpPr>
          <p:nvPr>
            <p:ph type="dt" sz="half" idx="10"/>
          </p:nvPr>
        </p:nvSpPr>
        <p:spPr/>
        <p:txBody>
          <a:bodyPr/>
          <a:lstStyle/>
          <a:p>
            <a:fld id="{206F5859-0994-4A66-8FF2-7A6FB3B35A3A}" type="datetimeFigureOut">
              <a:rPr lang="en-US" smtClean="0"/>
              <a:t>8/21/2023</a:t>
            </a:fld>
            <a:endParaRPr lang="en-US"/>
          </a:p>
        </p:txBody>
      </p:sp>
      <p:sp>
        <p:nvSpPr>
          <p:cNvPr id="5" name="Footer Placeholder 4">
            <a:extLst>
              <a:ext uri="{FF2B5EF4-FFF2-40B4-BE49-F238E27FC236}">
                <a16:creationId xmlns:a16="http://schemas.microsoft.com/office/drawing/2014/main" id="{68C233AA-5562-4BB7-BC3B-78E8E86607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1B4F9F-3019-495E-83D4-179821C4949C}"/>
              </a:ext>
            </a:extLst>
          </p:cNvPr>
          <p:cNvSpPr>
            <a:spLocks noGrp="1"/>
          </p:cNvSpPr>
          <p:nvPr>
            <p:ph type="sldNum" sz="quarter" idx="12"/>
          </p:nvPr>
        </p:nvSpPr>
        <p:spPr/>
        <p:txBody>
          <a:bodyPr/>
          <a:lstStyle/>
          <a:p>
            <a:fld id="{5747AC16-C399-4361-A2C3-F25C1D6E2E00}" type="slidenum">
              <a:rPr lang="en-US" smtClean="0"/>
              <a:t>‹#›</a:t>
            </a:fld>
            <a:endParaRPr lang="en-US"/>
          </a:p>
        </p:txBody>
      </p:sp>
    </p:spTree>
    <p:extLst>
      <p:ext uri="{BB962C8B-B14F-4D97-AF65-F5344CB8AC3E}">
        <p14:creationId xmlns:p14="http://schemas.microsoft.com/office/powerpoint/2010/main" val="666178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46F78-C20D-49EE-B648-8BE5AB3E05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98B7ED1-9A82-4554-97B7-78140BEB88E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4C59E4-B829-4676-8DD5-D19F2174868F}"/>
              </a:ext>
            </a:extLst>
          </p:cNvPr>
          <p:cNvSpPr>
            <a:spLocks noGrp="1"/>
          </p:cNvSpPr>
          <p:nvPr>
            <p:ph type="dt" sz="half" idx="10"/>
          </p:nvPr>
        </p:nvSpPr>
        <p:spPr/>
        <p:txBody>
          <a:bodyPr/>
          <a:lstStyle/>
          <a:p>
            <a:fld id="{206F5859-0994-4A66-8FF2-7A6FB3B35A3A}" type="datetimeFigureOut">
              <a:rPr lang="en-US" smtClean="0"/>
              <a:t>8/21/2023</a:t>
            </a:fld>
            <a:endParaRPr lang="en-US"/>
          </a:p>
        </p:txBody>
      </p:sp>
      <p:sp>
        <p:nvSpPr>
          <p:cNvPr id="5" name="Footer Placeholder 4">
            <a:extLst>
              <a:ext uri="{FF2B5EF4-FFF2-40B4-BE49-F238E27FC236}">
                <a16:creationId xmlns:a16="http://schemas.microsoft.com/office/drawing/2014/main" id="{3521B9AB-4CA4-43FC-9800-774FE784D3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44D53D-2FC7-46C9-86F7-84D1B3D047B8}"/>
              </a:ext>
            </a:extLst>
          </p:cNvPr>
          <p:cNvSpPr>
            <a:spLocks noGrp="1"/>
          </p:cNvSpPr>
          <p:nvPr>
            <p:ph type="sldNum" sz="quarter" idx="12"/>
          </p:nvPr>
        </p:nvSpPr>
        <p:spPr/>
        <p:txBody>
          <a:bodyPr/>
          <a:lstStyle/>
          <a:p>
            <a:fld id="{5747AC16-C399-4361-A2C3-F25C1D6E2E00}" type="slidenum">
              <a:rPr lang="en-US" smtClean="0"/>
              <a:t>‹#›</a:t>
            </a:fld>
            <a:endParaRPr lang="en-US"/>
          </a:p>
        </p:txBody>
      </p:sp>
    </p:spTree>
    <p:extLst>
      <p:ext uri="{BB962C8B-B14F-4D97-AF65-F5344CB8AC3E}">
        <p14:creationId xmlns:p14="http://schemas.microsoft.com/office/powerpoint/2010/main" val="1262376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00748-B86F-48CD-9C5E-4DF2929C415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DDAB612-7B00-4F27-80A9-F9C5DF6847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334BF6-EB60-4188-94BF-0E69DF6E493F}"/>
              </a:ext>
            </a:extLst>
          </p:cNvPr>
          <p:cNvSpPr>
            <a:spLocks noGrp="1"/>
          </p:cNvSpPr>
          <p:nvPr>
            <p:ph type="dt" sz="half" idx="10"/>
          </p:nvPr>
        </p:nvSpPr>
        <p:spPr/>
        <p:txBody>
          <a:bodyPr/>
          <a:lstStyle/>
          <a:p>
            <a:fld id="{206F5859-0994-4A66-8FF2-7A6FB3B35A3A}" type="datetimeFigureOut">
              <a:rPr lang="en-US" smtClean="0"/>
              <a:t>8/21/2023</a:t>
            </a:fld>
            <a:endParaRPr lang="en-US"/>
          </a:p>
        </p:txBody>
      </p:sp>
      <p:sp>
        <p:nvSpPr>
          <p:cNvPr id="5" name="Footer Placeholder 4">
            <a:extLst>
              <a:ext uri="{FF2B5EF4-FFF2-40B4-BE49-F238E27FC236}">
                <a16:creationId xmlns:a16="http://schemas.microsoft.com/office/drawing/2014/main" id="{8C77EC7A-45F9-4D40-8B49-D59AF551D8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D990B6-AF9F-4490-BEB4-CBDCC1CCF09E}"/>
              </a:ext>
            </a:extLst>
          </p:cNvPr>
          <p:cNvSpPr>
            <a:spLocks noGrp="1"/>
          </p:cNvSpPr>
          <p:nvPr>
            <p:ph type="sldNum" sz="quarter" idx="12"/>
          </p:nvPr>
        </p:nvSpPr>
        <p:spPr/>
        <p:txBody>
          <a:bodyPr/>
          <a:lstStyle/>
          <a:p>
            <a:fld id="{5747AC16-C399-4361-A2C3-F25C1D6E2E00}" type="slidenum">
              <a:rPr lang="en-US" smtClean="0"/>
              <a:t>‹#›</a:t>
            </a:fld>
            <a:endParaRPr lang="en-US"/>
          </a:p>
        </p:txBody>
      </p:sp>
    </p:spTree>
    <p:extLst>
      <p:ext uri="{BB962C8B-B14F-4D97-AF65-F5344CB8AC3E}">
        <p14:creationId xmlns:p14="http://schemas.microsoft.com/office/powerpoint/2010/main" val="3015101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95648-8EF5-4482-B7C2-5AE7CC314A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E3E9508-BF1C-4EBB-9FD5-CF371C9044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37336FD-4580-4F24-9AE7-58B60849ABC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9EE169-10C1-4632-8F78-9D0409E53F35}"/>
              </a:ext>
            </a:extLst>
          </p:cNvPr>
          <p:cNvSpPr>
            <a:spLocks noGrp="1"/>
          </p:cNvSpPr>
          <p:nvPr>
            <p:ph type="dt" sz="half" idx="10"/>
          </p:nvPr>
        </p:nvSpPr>
        <p:spPr/>
        <p:txBody>
          <a:bodyPr/>
          <a:lstStyle/>
          <a:p>
            <a:fld id="{206F5859-0994-4A66-8FF2-7A6FB3B35A3A}" type="datetimeFigureOut">
              <a:rPr lang="en-US" smtClean="0"/>
              <a:t>8/21/2023</a:t>
            </a:fld>
            <a:endParaRPr lang="en-US"/>
          </a:p>
        </p:txBody>
      </p:sp>
      <p:sp>
        <p:nvSpPr>
          <p:cNvPr id="6" name="Footer Placeholder 5">
            <a:extLst>
              <a:ext uri="{FF2B5EF4-FFF2-40B4-BE49-F238E27FC236}">
                <a16:creationId xmlns:a16="http://schemas.microsoft.com/office/drawing/2014/main" id="{86744E78-BCF7-486E-8155-88F7E125C7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684523-57A8-4559-9034-D392262C8D7C}"/>
              </a:ext>
            </a:extLst>
          </p:cNvPr>
          <p:cNvSpPr>
            <a:spLocks noGrp="1"/>
          </p:cNvSpPr>
          <p:nvPr>
            <p:ph type="sldNum" sz="quarter" idx="12"/>
          </p:nvPr>
        </p:nvSpPr>
        <p:spPr/>
        <p:txBody>
          <a:bodyPr/>
          <a:lstStyle/>
          <a:p>
            <a:fld id="{5747AC16-C399-4361-A2C3-F25C1D6E2E00}" type="slidenum">
              <a:rPr lang="en-US" smtClean="0"/>
              <a:t>‹#›</a:t>
            </a:fld>
            <a:endParaRPr lang="en-US"/>
          </a:p>
        </p:txBody>
      </p:sp>
    </p:spTree>
    <p:extLst>
      <p:ext uri="{BB962C8B-B14F-4D97-AF65-F5344CB8AC3E}">
        <p14:creationId xmlns:p14="http://schemas.microsoft.com/office/powerpoint/2010/main" val="4586238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6F6DA-5996-4543-83C6-392429FA73B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AB3EDA-7E1A-450C-AAC7-F732116EEE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CC37007-5613-4E03-8811-6AB47FE06BB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0D7B94-92A4-4947-BC5F-99E5402D89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92A7F58-DF36-48F0-8A66-29DA8AAE22D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8871DA-4533-48C7-AA3F-FD33FE49406D}"/>
              </a:ext>
            </a:extLst>
          </p:cNvPr>
          <p:cNvSpPr>
            <a:spLocks noGrp="1"/>
          </p:cNvSpPr>
          <p:nvPr>
            <p:ph type="dt" sz="half" idx="10"/>
          </p:nvPr>
        </p:nvSpPr>
        <p:spPr/>
        <p:txBody>
          <a:bodyPr/>
          <a:lstStyle/>
          <a:p>
            <a:fld id="{206F5859-0994-4A66-8FF2-7A6FB3B35A3A}" type="datetimeFigureOut">
              <a:rPr lang="en-US" smtClean="0"/>
              <a:t>8/21/2023</a:t>
            </a:fld>
            <a:endParaRPr lang="en-US"/>
          </a:p>
        </p:txBody>
      </p:sp>
      <p:sp>
        <p:nvSpPr>
          <p:cNvPr id="8" name="Footer Placeholder 7">
            <a:extLst>
              <a:ext uri="{FF2B5EF4-FFF2-40B4-BE49-F238E27FC236}">
                <a16:creationId xmlns:a16="http://schemas.microsoft.com/office/drawing/2014/main" id="{FE3C07F5-F540-4EF3-9A3D-54362367774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70A1C38-7AAD-489D-8444-A196C2206AC4}"/>
              </a:ext>
            </a:extLst>
          </p:cNvPr>
          <p:cNvSpPr>
            <a:spLocks noGrp="1"/>
          </p:cNvSpPr>
          <p:nvPr>
            <p:ph type="sldNum" sz="quarter" idx="12"/>
          </p:nvPr>
        </p:nvSpPr>
        <p:spPr/>
        <p:txBody>
          <a:bodyPr/>
          <a:lstStyle/>
          <a:p>
            <a:fld id="{5747AC16-C399-4361-A2C3-F25C1D6E2E00}" type="slidenum">
              <a:rPr lang="en-US" smtClean="0"/>
              <a:t>‹#›</a:t>
            </a:fld>
            <a:endParaRPr lang="en-US"/>
          </a:p>
        </p:txBody>
      </p:sp>
    </p:spTree>
    <p:extLst>
      <p:ext uri="{BB962C8B-B14F-4D97-AF65-F5344CB8AC3E}">
        <p14:creationId xmlns:p14="http://schemas.microsoft.com/office/powerpoint/2010/main" val="504166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F140F-9376-4721-B17B-CE57FF67345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193C68D-06CD-4680-920A-1084B102B838}"/>
              </a:ext>
            </a:extLst>
          </p:cNvPr>
          <p:cNvSpPr>
            <a:spLocks noGrp="1"/>
          </p:cNvSpPr>
          <p:nvPr>
            <p:ph type="dt" sz="half" idx="10"/>
          </p:nvPr>
        </p:nvSpPr>
        <p:spPr/>
        <p:txBody>
          <a:bodyPr/>
          <a:lstStyle/>
          <a:p>
            <a:fld id="{206F5859-0994-4A66-8FF2-7A6FB3B35A3A}" type="datetimeFigureOut">
              <a:rPr lang="en-US" smtClean="0"/>
              <a:t>8/21/2023</a:t>
            </a:fld>
            <a:endParaRPr lang="en-US"/>
          </a:p>
        </p:txBody>
      </p:sp>
      <p:sp>
        <p:nvSpPr>
          <p:cNvPr id="4" name="Footer Placeholder 3">
            <a:extLst>
              <a:ext uri="{FF2B5EF4-FFF2-40B4-BE49-F238E27FC236}">
                <a16:creationId xmlns:a16="http://schemas.microsoft.com/office/drawing/2014/main" id="{E5733DCB-EA4E-4571-A9B8-9E76E9749A4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DB01BA6-22BF-4AAF-A363-052A26B0B94F}"/>
              </a:ext>
            </a:extLst>
          </p:cNvPr>
          <p:cNvSpPr>
            <a:spLocks noGrp="1"/>
          </p:cNvSpPr>
          <p:nvPr>
            <p:ph type="sldNum" sz="quarter" idx="12"/>
          </p:nvPr>
        </p:nvSpPr>
        <p:spPr/>
        <p:txBody>
          <a:bodyPr/>
          <a:lstStyle/>
          <a:p>
            <a:fld id="{5747AC16-C399-4361-A2C3-F25C1D6E2E00}" type="slidenum">
              <a:rPr lang="en-US" smtClean="0"/>
              <a:t>‹#›</a:t>
            </a:fld>
            <a:endParaRPr lang="en-US"/>
          </a:p>
        </p:txBody>
      </p:sp>
    </p:spTree>
    <p:extLst>
      <p:ext uri="{BB962C8B-B14F-4D97-AF65-F5344CB8AC3E}">
        <p14:creationId xmlns:p14="http://schemas.microsoft.com/office/powerpoint/2010/main" val="1882693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E9E0C-9BA3-4F35-8255-7C6C69E90D25}"/>
              </a:ext>
            </a:extLst>
          </p:cNvPr>
          <p:cNvSpPr>
            <a:spLocks noGrp="1"/>
          </p:cNvSpPr>
          <p:nvPr>
            <p:ph type="dt" sz="half" idx="10"/>
          </p:nvPr>
        </p:nvSpPr>
        <p:spPr/>
        <p:txBody>
          <a:bodyPr/>
          <a:lstStyle/>
          <a:p>
            <a:fld id="{206F5859-0994-4A66-8FF2-7A6FB3B35A3A}" type="datetimeFigureOut">
              <a:rPr lang="en-US" smtClean="0"/>
              <a:t>8/21/2023</a:t>
            </a:fld>
            <a:endParaRPr lang="en-US"/>
          </a:p>
        </p:txBody>
      </p:sp>
      <p:sp>
        <p:nvSpPr>
          <p:cNvPr id="3" name="Footer Placeholder 2">
            <a:extLst>
              <a:ext uri="{FF2B5EF4-FFF2-40B4-BE49-F238E27FC236}">
                <a16:creationId xmlns:a16="http://schemas.microsoft.com/office/drawing/2014/main" id="{E2609AE6-DC21-4FBD-B5B6-170310AA32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4136241-ED0D-4F14-8FA4-4CF05CC68655}"/>
              </a:ext>
            </a:extLst>
          </p:cNvPr>
          <p:cNvSpPr>
            <a:spLocks noGrp="1"/>
          </p:cNvSpPr>
          <p:nvPr>
            <p:ph type="sldNum" sz="quarter" idx="12"/>
          </p:nvPr>
        </p:nvSpPr>
        <p:spPr/>
        <p:txBody>
          <a:bodyPr/>
          <a:lstStyle/>
          <a:p>
            <a:fld id="{5747AC16-C399-4361-A2C3-F25C1D6E2E00}" type="slidenum">
              <a:rPr lang="en-US" smtClean="0"/>
              <a:t>‹#›</a:t>
            </a:fld>
            <a:endParaRPr lang="en-US"/>
          </a:p>
        </p:txBody>
      </p:sp>
    </p:spTree>
    <p:extLst>
      <p:ext uri="{BB962C8B-B14F-4D97-AF65-F5344CB8AC3E}">
        <p14:creationId xmlns:p14="http://schemas.microsoft.com/office/powerpoint/2010/main" val="39563181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BF05C-B025-44B0-8E3E-E8672AFA1D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8310A12-0395-4CE7-BBA5-4AEAEE0604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F550683-2EAE-4C63-95A1-9E4CDAF54B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1064E6-4D2D-45C1-A6E9-6CE6CFAD42A7}"/>
              </a:ext>
            </a:extLst>
          </p:cNvPr>
          <p:cNvSpPr>
            <a:spLocks noGrp="1"/>
          </p:cNvSpPr>
          <p:nvPr>
            <p:ph type="dt" sz="half" idx="10"/>
          </p:nvPr>
        </p:nvSpPr>
        <p:spPr/>
        <p:txBody>
          <a:bodyPr/>
          <a:lstStyle/>
          <a:p>
            <a:fld id="{206F5859-0994-4A66-8FF2-7A6FB3B35A3A}" type="datetimeFigureOut">
              <a:rPr lang="en-US" smtClean="0"/>
              <a:t>8/21/2023</a:t>
            </a:fld>
            <a:endParaRPr lang="en-US"/>
          </a:p>
        </p:txBody>
      </p:sp>
      <p:sp>
        <p:nvSpPr>
          <p:cNvPr id="6" name="Footer Placeholder 5">
            <a:extLst>
              <a:ext uri="{FF2B5EF4-FFF2-40B4-BE49-F238E27FC236}">
                <a16:creationId xmlns:a16="http://schemas.microsoft.com/office/drawing/2014/main" id="{84F87D85-645C-43A5-A1B2-3B737749D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5F5AD4-8FF5-474C-9E85-004CE4720FF0}"/>
              </a:ext>
            </a:extLst>
          </p:cNvPr>
          <p:cNvSpPr>
            <a:spLocks noGrp="1"/>
          </p:cNvSpPr>
          <p:nvPr>
            <p:ph type="sldNum" sz="quarter" idx="12"/>
          </p:nvPr>
        </p:nvSpPr>
        <p:spPr/>
        <p:txBody>
          <a:bodyPr/>
          <a:lstStyle/>
          <a:p>
            <a:fld id="{5747AC16-C399-4361-A2C3-F25C1D6E2E00}" type="slidenum">
              <a:rPr lang="en-US" smtClean="0"/>
              <a:t>‹#›</a:t>
            </a:fld>
            <a:endParaRPr lang="en-US"/>
          </a:p>
        </p:txBody>
      </p:sp>
    </p:spTree>
    <p:extLst>
      <p:ext uri="{BB962C8B-B14F-4D97-AF65-F5344CB8AC3E}">
        <p14:creationId xmlns:p14="http://schemas.microsoft.com/office/powerpoint/2010/main" val="3523743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34D1E-646B-480C-BC13-588815E5CC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B17A2E-4C16-4275-BB25-0BC68070CE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598544E-318F-48EE-877A-D0EB10C25D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03C37D-C872-4EDC-9FCC-E13C33BA2E90}"/>
              </a:ext>
            </a:extLst>
          </p:cNvPr>
          <p:cNvSpPr>
            <a:spLocks noGrp="1"/>
          </p:cNvSpPr>
          <p:nvPr>
            <p:ph type="dt" sz="half" idx="10"/>
          </p:nvPr>
        </p:nvSpPr>
        <p:spPr/>
        <p:txBody>
          <a:bodyPr/>
          <a:lstStyle/>
          <a:p>
            <a:fld id="{206F5859-0994-4A66-8FF2-7A6FB3B35A3A}" type="datetimeFigureOut">
              <a:rPr lang="en-US" smtClean="0"/>
              <a:t>8/21/2023</a:t>
            </a:fld>
            <a:endParaRPr lang="en-US"/>
          </a:p>
        </p:txBody>
      </p:sp>
      <p:sp>
        <p:nvSpPr>
          <p:cNvPr id="6" name="Footer Placeholder 5">
            <a:extLst>
              <a:ext uri="{FF2B5EF4-FFF2-40B4-BE49-F238E27FC236}">
                <a16:creationId xmlns:a16="http://schemas.microsoft.com/office/drawing/2014/main" id="{4628780F-5282-4E1D-AA45-EAFEC70B98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45F5CBD-8DB9-4D32-976C-0F04F6C60156}"/>
              </a:ext>
            </a:extLst>
          </p:cNvPr>
          <p:cNvSpPr>
            <a:spLocks noGrp="1"/>
          </p:cNvSpPr>
          <p:nvPr>
            <p:ph type="sldNum" sz="quarter" idx="12"/>
          </p:nvPr>
        </p:nvSpPr>
        <p:spPr/>
        <p:txBody>
          <a:bodyPr/>
          <a:lstStyle/>
          <a:p>
            <a:fld id="{5747AC16-C399-4361-A2C3-F25C1D6E2E00}" type="slidenum">
              <a:rPr lang="en-US" smtClean="0"/>
              <a:t>‹#›</a:t>
            </a:fld>
            <a:endParaRPr lang="en-US"/>
          </a:p>
        </p:txBody>
      </p:sp>
    </p:spTree>
    <p:extLst>
      <p:ext uri="{BB962C8B-B14F-4D97-AF65-F5344CB8AC3E}">
        <p14:creationId xmlns:p14="http://schemas.microsoft.com/office/powerpoint/2010/main" val="3025296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B59293-A17B-46A0-A153-F336FB531C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801D0E8-7781-4AAC-9C5E-FABDC95B44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CBEB89-9227-48F3-8FAF-1A559FB38F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6F5859-0994-4A66-8FF2-7A6FB3B35A3A}" type="datetimeFigureOut">
              <a:rPr lang="en-US" smtClean="0"/>
              <a:t>8/21/2023</a:t>
            </a:fld>
            <a:endParaRPr lang="en-US"/>
          </a:p>
        </p:txBody>
      </p:sp>
      <p:sp>
        <p:nvSpPr>
          <p:cNvPr id="5" name="Footer Placeholder 4">
            <a:extLst>
              <a:ext uri="{FF2B5EF4-FFF2-40B4-BE49-F238E27FC236}">
                <a16:creationId xmlns:a16="http://schemas.microsoft.com/office/drawing/2014/main" id="{F0C8B5EF-F5E5-4452-A508-B28C191194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3F0FDD5-5B98-448C-B54A-37CCE526E0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47AC16-C399-4361-A2C3-F25C1D6E2E00}" type="slidenum">
              <a:rPr lang="en-US" smtClean="0"/>
              <a:t>‹#›</a:t>
            </a:fld>
            <a:endParaRPr lang="en-US"/>
          </a:p>
        </p:txBody>
      </p:sp>
    </p:spTree>
    <p:extLst>
      <p:ext uri="{BB962C8B-B14F-4D97-AF65-F5344CB8AC3E}">
        <p14:creationId xmlns:p14="http://schemas.microsoft.com/office/powerpoint/2010/main" val="42317817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ags" Target="../tags/tag8.xml"/><Relationship Id="rId5" Type="http://schemas.openxmlformats.org/officeDocument/2006/relationships/image" Target="../media/image1.png"/><Relationship Id="rId4" Type="http://schemas.microsoft.com/office/2018/10/relationships/comments" Target="../comments/modernComment_123_7D2CBA9B.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tags" Target="../tags/tag9.xml"/><Relationship Id="rId5" Type="http://schemas.openxmlformats.org/officeDocument/2006/relationships/image" Target="../media/image1.png"/><Relationship Id="rId4" Type="http://schemas.microsoft.com/office/2018/10/relationships/comments" Target="../comments/modernComment_128_9276E098.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tags" Target="../tags/tag10.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tags" Target="../tags/tag1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tags" Target="../tags/tag12.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tags" Target="../tags/tag13.xml"/><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tags" Target="../tags/tag14.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tags" Target="../tags/tag15.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tags" Target="../tags/tag2.xml"/><Relationship Id="rId4" Type="http://schemas.microsoft.com/office/2018/10/relationships/comments" Target="../comments/modernComment_12B_3F952E0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tags" Target="../tags/tag3.xml"/><Relationship Id="rId4" Type="http://schemas.microsoft.com/office/2018/10/relationships/comments" Target="../comments/modernComment_126_E3E0F29E.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4.xml"/><Relationship Id="rId5" Type="http://schemas.openxmlformats.org/officeDocument/2006/relationships/image" Target="../media/image1.png"/><Relationship Id="rId4" Type="http://schemas.microsoft.com/office/2018/10/relationships/comments" Target="../comments/modernComment_127_F5B3E726.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5.xml"/><Relationship Id="rId5" Type="http://schemas.openxmlformats.org/officeDocument/2006/relationships/image" Target="../media/image1.png"/><Relationship Id="rId4" Type="http://schemas.microsoft.com/office/2018/10/relationships/comments" Target="../comments/modernComment_125_9EA7F48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64A7ED8-8614-0CCA-EBFB-E966CD789028}"/>
              </a:ext>
            </a:extLst>
          </p:cNvPr>
          <p:cNvGraphicFramePr>
            <a:graphicFrameLocks noGrp="1"/>
          </p:cNvGraphicFramePr>
          <p:nvPr>
            <p:extLst>
              <p:ext uri="{D42A27DB-BD31-4B8C-83A1-F6EECF244321}">
                <p14:modId xmlns:p14="http://schemas.microsoft.com/office/powerpoint/2010/main" val="3408640769"/>
              </p:ext>
            </p:extLst>
          </p:nvPr>
        </p:nvGraphicFramePr>
        <p:xfrm>
          <a:off x="1888435" y="887897"/>
          <a:ext cx="8415130" cy="4093424"/>
        </p:xfrm>
        <a:graphic>
          <a:graphicData uri="http://schemas.openxmlformats.org/drawingml/2006/table">
            <a:tbl>
              <a:tblPr firstRow="1" firstCol="1" bandRow="1">
                <a:tableStyleId>{5C22544A-7EE6-4342-B048-85BDC9FD1C3A}</a:tableStyleId>
              </a:tblPr>
              <a:tblGrid>
                <a:gridCol w="8415130">
                  <a:extLst>
                    <a:ext uri="{9D8B030D-6E8A-4147-A177-3AD203B41FA5}">
                      <a16:colId xmlns:a16="http://schemas.microsoft.com/office/drawing/2014/main" val="3257242110"/>
                    </a:ext>
                  </a:extLst>
                </a:gridCol>
              </a:tblGrid>
              <a:tr h="4093424">
                <a:tc>
                  <a:txBody>
                    <a:bodyPr/>
                    <a:lstStyle/>
                    <a:p>
                      <a:pPr marL="0" marR="513715" indent="0" algn="ctr">
                        <a:lnSpc>
                          <a:spcPct val="100000"/>
                        </a:lnSpc>
                        <a:spcBef>
                          <a:spcPts val="0"/>
                        </a:spcBef>
                        <a:spcAft>
                          <a:spcPts val="0"/>
                        </a:spcAft>
                      </a:pPr>
                      <a:r>
                        <a:rPr lang="en-US" sz="4000">
                          <a:effectLst/>
                        </a:rPr>
                        <a:t>Help Station </a:t>
                      </a:r>
                      <a:endParaRPr lang="en-US" sz="1400">
                        <a:effectLst/>
                      </a:endParaRPr>
                    </a:p>
                    <a:p>
                      <a:pPr marL="0" marR="514350" indent="0" algn="ctr">
                        <a:lnSpc>
                          <a:spcPct val="107000"/>
                        </a:lnSpc>
                        <a:spcBef>
                          <a:spcPts val="0"/>
                        </a:spcBef>
                        <a:spcAft>
                          <a:spcPts val="0"/>
                        </a:spcAft>
                      </a:pPr>
                      <a:r>
                        <a:rPr lang="en-US" sz="4000">
                          <a:effectLst/>
                        </a:rPr>
                        <a:t>Guide</a:t>
                      </a:r>
                      <a:endParaRPr lang="en-US" sz="1400">
                        <a:effectLst/>
                      </a:endParaRPr>
                    </a:p>
                    <a:p>
                      <a:pPr marL="0" marR="588645" indent="0" algn="ctr">
                        <a:lnSpc>
                          <a:spcPct val="107000"/>
                        </a:lnSpc>
                        <a:spcBef>
                          <a:spcPts val="0"/>
                        </a:spcBef>
                        <a:spcAft>
                          <a:spcPts val="0"/>
                        </a:spcAft>
                      </a:pPr>
                      <a:endParaRPr lang="en-US" sz="1800">
                        <a:effectLst/>
                      </a:endParaRPr>
                    </a:p>
                    <a:p>
                      <a:pPr marL="0" marR="588645" indent="0" algn="ctr">
                        <a:lnSpc>
                          <a:spcPct val="107000"/>
                        </a:lnSpc>
                        <a:spcBef>
                          <a:spcPts val="0"/>
                        </a:spcBef>
                        <a:spcAft>
                          <a:spcPts val="0"/>
                        </a:spcAft>
                      </a:pPr>
                      <a:r>
                        <a:rPr lang="en-US" sz="1800">
                          <a:effectLst/>
                        </a:rPr>
                        <a:t>Revised 2023</a:t>
                      </a:r>
                      <a:endParaRPr lang="en-US" sz="1400">
                        <a:solidFill>
                          <a:srgbClr val="233962"/>
                        </a:solidFill>
                        <a:effectLst/>
                        <a:latin typeface="Calibri" panose="020F0502020204030204" pitchFamily="34" charset="0"/>
                        <a:ea typeface="Calibri" panose="020F0502020204030204" pitchFamily="34" charset="0"/>
                        <a:cs typeface="Times New Roman" panose="02020603050405020304" pitchFamily="18" charset="0"/>
                      </a:endParaRPr>
                    </a:p>
                  </a:txBody>
                  <a:tcPr marL="658495" marR="73025" marT="387350" marB="374015" anchor="ctr">
                    <a:solidFill>
                      <a:srgbClr val="233962"/>
                    </a:solidFill>
                  </a:tcPr>
                </a:tc>
                <a:extLst>
                  <a:ext uri="{0D108BD9-81ED-4DB2-BD59-A6C34878D82A}">
                    <a16:rowId xmlns:a16="http://schemas.microsoft.com/office/drawing/2014/main" val="1107416933"/>
                  </a:ext>
                </a:extLst>
              </a:tr>
            </a:tbl>
          </a:graphicData>
        </a:graphic>
      </p:graphicFrame>
    </p:spTree>
    <p:extLst>
      <p:ext uri="{BB962C8B-B14F-4D97-AF65-F5344CB8AC3E}">
        <p14:creationId xmlns:p14="http://schemas.microsoft.com/office/powerpoint/2010/main" val="3457223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61">
            <a:extLst>
              <a:ext uri="{FF2B5EF4-FFF2-40B4-BE49-F238E27FC236}">
                <a16:creationId xmlns:a16="http://schemas.microsoft.com/office/drawing/2014/main" id="{3BF624F3-40DB-42D5-9A14-60AF162BFBA2}"/>
              </a:ext>
            </a:extLst>
          </p:cNvPr>
          <p:cNvSpPr>
            <a:spLocks noChangeArrowheads="1"/>
          </p:cNvSpPr>
          <p:nvPr/>
        </p:nvSpPr>
        <p:spPr bwMode="auto">
          <a:xfrm>
            <a:off x="3768593" y="653033"/>
            <a:ext cx="3657600" cy="543356"/>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algn="ctr" eaLnBrk="0" fontAlgn="base" hangingPunct="0">
              <a:lnSpc>
                <a:spcPct val="150000"/>
              </a:lnSpc>
              <a:spcBef>
                <a:spcPct val="0"/>
              </a:spcBef>
              <a:spcAft>
                <a:spcPct val="0"/>
              </a:spcAft>
              <a:defRPr/>
            </a:pPr>
            <a:r>
              <a:rPr lang="en-US" altLang="en-US" sz="1600" b="1" kern="0">
                <a:solidFill>
                  <a:srgbClr val="FFFFFF"/>
                </a:solidFill>
                <a:latin typeface="Century Gothic" panose="020B0502020202020204" pitchFamily="34" charset="0"/>
              </a:rPr>
              <a:t>Photo ID Exception</a:t>
            </a:r>
          </a:p>
        </p:txBody>
      </p:sp>
      <p:grpSp>
        <p:nvGrpSpPr>
          <p:cNvPr id="21" name="Group 20">
            <a:extLst>
              <a:ext uri="{FF2B5EF4-FFF2-40B4-BE49-F238E27FC236}">
                <a16:creationId xmlns:a16="http://schemas.microsoft.com/office/drawing/2014/main" id="{C4FE29BC-CE80-471E-90A5-B988AD8A2BD0}"/>
              </a:ext>
            </a:extLst>
          </p:cNvPr>
          <p:cNvGrpSpPr/>
          <p:nvPr/>
        </p:nvGrpSpPr>
        <p:grpSpPr>
          <a:xfrm>
            <a:off x="3097851" y="711037"/>
            <a:ext cx="609562" cy="360916"/>
            <a:chOff x="3400376" y="1313364"/>
            <a:chExt cx="785731" cy="438003"/>
          </a:xfrm>
        </p:grpSpPr>
        <p:sp>
          <p:nvSpPr>
            <p:cNvPr id="22" name="Arrow: Chevron 21">
              <a:extLst>
                <a:ext uri="{FF2B5EF4-FFF2-40B4-BE49-F238E27FC236}">
                  <a16:creationId xmlns:a16="http://schemas.microsoft.com/office/drawing/2014/main" id="{AC05311D-050D-4317-87C8-C35CCE2C58AF}"/>
                </a:ext>
              </a:extLst>
            </p:cNvPr>
            <p:cNvSpPr/>
            <p:nvPr/>
          </p:nvSpPr>
          <p:spPr>
            <a:xfrm>
              <a:off x="3730324" y="1313364"/>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Chevron 22">
              <a:extLst>
                <a:ext uri="{FF2B5EF4-FFF2-40B4-BE49-F238E27FC236}">
                  <a16:creationId xmlns:a16="http://schemas.microsoft.com/office/drawing/2014/main" id="{18F7F081-AF92-4F6E-87C4-A3C7C8ECC8FA}"/>
                </a:ext>
              </a:extLst>
            </p:cNvPr>
            <p:cNvSpPr/>
            <p:nvPr/>
          </p:nvSpPr>
          <p:spPr>
            <a:xfrm>
              <a:off x="3400376" y="1324383"/>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4" name="Text Box 60">
            <a:extLst>
              <a:ext uri="{FF2B5EF4-FFF2-40B4-BE49-F238E27FC236}">
                <a16:creationId xmlns:a16="http://schemas.microsoft.com/office/drawing/2014/main" id="{9E915A10-40EC-4208-BCF2-20EEDF358E73}"/>
              </a:ext>
            </a:extLst>
          </p:cNvPr>
          <p:cNvSpPr txBox="1">
            <a:spLocks noChangeArrowheads="1"/>
          </p:cNvSpPr>
          <p:nvPr/>
        </p:nvSpPr>
        <p:spPr bwMode="auto">
          <a:xfrm>
            <a:off x="2940971" y="1309001"/>
            <a:ext cx="6706216" cy="1259964"/>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endParaRPr lang="en-US" altLang="en-US" kern="0">
              <a:solidFill>
                <a:srgbClr val="233962"/>
              </a:solidFill>
            </a:endParaRPr>
          </a:p>
        </p:txBody>
      </p:sp>
      <p:sp>
        <p:nvSpPr>
          <p:cNvPr id="2" name="Rectangle 3">
            <a:extLst>
              <a:ext uri="{FF2B5EF4-FFF2-40B4-BE49-F238E27FC236}">
                <a16:creationId xmlns:a16="http://schemas.microsoft.com/office/drawing/2014/main" id="{006EDBC8-2037-3F8E-819A-E5B0C41926CA}"/>
              </a:ext>
            </a:extLst>
          </p:cNvPr>
          <p:cNvSpPr>
            <a:spLocks noChangeArrowheads="1"/>
          </p:cNvSpPr>
          <p:nvPr/>
        </p:nvSpPr>
        <p:spPr bwMode="auto">
          <a:xfrm>
            <a:off x="1975378" y="2141251"/>
            <a:ext cx="7671809" cy="4085374"/>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eaLnBrk="0" fontAlgn="base" hangingPunct="0">
              <a:spcBef>
                <a:spcPct val="0"/>
              </a:spcBef>
              <a:spcAft>
                <a:spcPct val="0"/>
              </a:spcAft>
            </a:pPr>
            <a:r>
              <a:rPr lang="en-US" altLang="en-US" sz="1400">
                <a:solidFill>
                  <a:schemeClr val="bg1"/>
                </a:solidFill>
              </a:rPr>
              <a:t>If a voter cannot show photo ID when voting in person, they can still vote by completing an ID Exception Form.  Exceptions to photo ID are the following:</a:t>
            </a:r>
            <a:endParaRPr lang="en-US">
              <a:solidFill>
                <a:schemeClr val="bg1"/>
              </a:solidFill>
            </a:endParaRPr>
          </a:p>
          <a:p>
            <a:pPr>
              <a:spcBef>
                <a:spcPct val="0"/>
              </a:spcBef>
              <a:spcAft>
                <a:spcPct val="0"/>
              </a:spcAft>
            </a:pPr>
            <a:endParaRPr lang="en-US" altLang="en-US" sz="1400">
              <a:solidFill>
                <a:schemeClr val="bg1"/>
              </a:solidFill>
            </a:endParaRPr>
          </a:p>
          <a:p>
            <a:pPr marL="285750" indent="-285750" eaLnBrk="0" fontAlgn="base" hangingPunct="0">
              <a:spcBef>
                <a:spcPct val="0"/>
              </a:spcBef>
              <a:spcAft>
                <a:spcPct val="0"/>
              </a:spcAft>
              <a:buFont typeface="Wingdings" panose="05000000000000000000" pitchFamily="2" charset="2"/>
              <a:buChar char="Ø"/>
            </a:pPr>
            <a:r>
              <a:rPr lang="en-US" altLang="en-US" sz="1400" b="1">
                <a:solidFill>
                  <a:schemeClr val="bg1"/>
                </a:solidFill>
              </a:rPr>
              <a:t>ID Not Provided-Exception – Reasonable Impediment. </a:t>
            </a:r>
            <a:r>
              <a:rPr lang="en-US" altLang="en-US" sz="1400" i="1">
                <a:solidFill>
                  <a:schemeClr val="bg1"/>
                </a:solidFill>
              </a:rPr>
              <a:t>A reasonable impediment means that something is preventing the voter from showing ID. The voter must provide their reason by selecting from the following choices on the form.</a:t>
            </a:r>
            <a:endParaRPr lang="en-US" altLang="en-US" sz="1400" i="1">
              <a:solidFill>
                <a:schemeClr val="bg1"/>
              </a:solidFill>
              <a:cs typeface="Calibri"/>
            </a:endParaRPr>
          </a:p>
          <a:p>
            <a:pPr marL="742950" lvl="1" indent="-285750" eaLnBrk="0" fontAlgn="base" hangingPunct="0">
              <a:spcBef>
                <a:spcPct val="0"/>
              </a:spcBef>
              <a:spcAft>
                <a:spcPct val="0"/>
              </a:spcAft>
              <a:buFont typeface="Arial" panose="020B0604020202020204" pitchFamily="34" charset="0"/>
              <a:buChar char="•"/>
            </a:pPr>
            <a:r>
              <a:rPr lang="en-US" altLang="en-US" sz="1400">
                <a:solidFill>
                  <a:schemeClr val="bg1"/>
                </a:solidFill>
              </a:rPr>
              <a:t>Lack of transportation </a:t>
            </a:r>
          </a:p>
          <a:p>
            <a:pPr marL="742950" lvl="1" indent="-285750" eaLnBrk="0" fontAlgn="base" hangingPunct="0">
              <a:spcBef>
                <a:spcPct val="0"/>
              </a:spcBef>
              <a:spcAft>
                <a:spcPct val="0"/>
              </a:spcAft>
              <a:buFont typeface="Arial" panose="020B0604020202020204" pitchFamily="34" charset="0"/>
              <a:buChar char="•"/>
            </a:pPr>
            <a:r>
              <a:rPr lang="en-US" altLang="en-US" sz="1400">
                <a:solidFill>
                  <a:schemeClr val="bg1"/>
                </a:solidFill>
              </a:rPr>
              <a:t>Disability or illness</a:t>
            </a:r>
          </a:p>
          <a:p>
            <a:pPr marL="742950" lvl="1" indent="-285750" eaLnBrk="0" fontAlgn="base" hangingPunct="0">
              <a:spcBef>
                <a:spcPct val="0"/>
              </a:spcBef>
              <a:spcAft>
                <a:spcPct val="0"/>
              </a:spcAft>
              <a:buFont typeface="Arial" panose="020B0604020202020204" pitchFamily="34" charset="0"/>
              <a:buChar char="•"/>
            </a:pPr>
            <a:r>
              <a:rPr lang="en-US" altLang="en-US" sz="1400">
                <a:solidFill>
                  <a:schemeClr val="bg1"/>
                </a:solidFill>
              </a:rPr>
              <a:t>Lack of birth certificate or other documents needed to obtain ID</a:t>
            </a:r>
          </a:p>
          <a:p>
            <a:pPr marL="742950" lvl="1" indent="-285750" eaLnBrk="0" fontAlgn="base" hangingPunct="0">
              <a:spcBef>
                <a:spcPct val="0"/>
              </a:spcBef>
              <a:spcAft>
                <a:spcPct val="0"/>
              </a:spcAft>
              <a:buFont typeface="Arial" panose="020B0604020202020204" pitchFamily="34" charset="0"/>
              <a:buChar char="•"/>
            </a:pPr>
            <a:r>
              <a:rPr lang="en-US" altLang="en-US" sz="1400">
                <a:solidFill>
                  <a:schemeClr val="bg1"/>
                </a:solidFill>
              </a:rPr>
              <a:t>Work or school schedule</a:t>
            </a:r>
          </a:p>
          <a:p>
            <a:pPr marL="742950" lvl="1" indent="-285750" eaLnBrk="0" fontAlgn="base" hangingPunct="0">
              <a:spcBef>
                <a:spcPct val="0"/>
              </a:spcBef>
              <a:spcAft>
                <a:spcPct val="0"/>
              </a:spcAft>
              <a:buFont typeface="Arial" panose="020B0604020202020204" pitchFamily="34" charset="0"/>
              <a:buChar char="•"/>
            </a:pPr>
            <a:r>
              <a:rPr lang="en-US" altLang="en-US" sz="1400">
                <a:solidFill>
                  <a:schemeClr val="bg1"/>
                </a:solidFill>
              </a:rPr>
              <a:t>Family responsibilities</a:t>
            </a:r>
          </a:p>
          <a:p>
            <a:pPr marL="742950" lvl="1" indent="-285750" eaLnBrk="0" fontAlgn="base" hangingPunct="0">
              <a:spcBef>
                <a:spcPct val="0"/>
              </a:spcBef>
              <a:spcAft>
                <a:spcPct val="0"/>
              </a:spcAft>
              <a:buFont typeface="Arial" panose="020B0604020202020204" pitchFamily="34" charset="0"/>
              <a:buChar char="•"/>
            </a:pPr>
            <a:r>
              <a:rPr lang="en-US" altLang="en-US" sz="1400">
                <a:solidFill>
                  <a:schemeClr val="bg1"/>
                </a:solidFill>
              </a:rPr>
              <a:t>Lost, stolen, or misplaced photo ID</a:t>
            </a:r>
          </a:p>
          <a:p>
            <a:pPr marL="742950" lvl="1" indent="-285750" eaLnBrk="0" fontAlgn="base" hangingPunct="0">
              <a:spcBef>
                <a:spcPct val="0"/>
              </a:spcBef>
              <a:spcAft>
                <a:spcPct val="0"/>
              </a:spcAft>
              <a:buFont typeface="Arial" panose="020B0604020202020204" pitchFamily="34" charset="0"/>
              <a:buChar char="•"/>
            </a:pPr>
            <a:r>
              <a:rPr lang="en-US" altLang="en-US" sz="1400">
                <a:solidFill>
                  <a:schemeClr val="bg1"/>
                </a:solidFill>
              </a:rPr>
              <a:t>Photo ID applied for but not yet received</a:t>
            </a:r>
          </a:p>
          <a:p>
            <a:pPr marL="742950" lvl="1" indent="-285750" eaLnBrk="0" fontAlgn="base" hangingPunct="0">
              <a:spcBef>
                <a:spcPct val="0"/>
              </a:spcBef>
              <a:spcAft>
                <a:spcPct val="0"/>
              </a:spcAft>
              <a:buFont typeface="Arial" panose="020B0604020202020204" pitchFamily="34" charset="0"/>
              <a:buChar char="•"/>
            </a:pPr>
            <a:r>
              <a:rPr lang="en-US" altLang="en-US" sz="1400">
                <a:solidFill>
                  <a:schemeClr val="bg1"/>
                </a:solidFill>
              </a:rPr>
              <a:t>Other reasonable impediment (if selected, the voter must write the reason on the form)</a:t>
            </a:r>
          </a:p>
          <a:p>
            <a:pPr marL="742950" lvl="1" indent="-285750" eaLnBrk="0" fontAlgn="base" hangingPunct="0">
              <a:spcBef>
                <a:spcPct val="0"/>
              </a:spcBef>
              <a:spcAft>
                <a:spcPct val="0"/>
              </a:spcAft>
              <a:buFont typeface="Arial" panose="020B0604020202020204" pitchFamily="34" charset="0"/>
              <a:buChar char="•"/>
            </a:pPr>
            <a:r>
              <a:rPr lang="en-US" altLang="en-US" sz="1400">
                <a:solidFill>
                  <a:schemeClr val="bg1"/>
                </a:solidFill>
              </a:rPr>
              <a:t>State or federal law prohibits voter from listing reason</a:t>
            </a:r>
          </a:p>
          <a:p>
            <a:pPr marL="285750" indent="-285750" eaLnBrk="0" fontAlgn="base" hangingPunct="0">
              <a:spcBef>
                <a:spcPct val="0"/>
              </a:spcBef>
              <a:spcAft>
                <a:spcPct val="0"/>
              </a:spcAft>
              <a:buFont typeface="Wingdings" panose="05000000000000000000" pitchFamily="2" charset="2"/>
              <a:buChar char="Ø"/>
            </a:pPr>
            <a:r>
              <a:rPr lang="en-US" altLang="en-US" sz="1400" b="1">
                <a:solidFill>
                  <a:schemeClr val="bg1"/>
                </a:solidFill>
              </a:rPr>
              <a:t>ID Not Provided Exception - Religious Objection to Being Photographed</a:t>
            </a:r>
            <a:endParaRPr lang="en-US" altLang="en-US" sz="1400" b="1">
              <a:solidFill>
                <a:schemeClr val="bg1"/>
              </a:solidFill>
              <a:cs typeface="Calibri"/>
            </a:endParaRPr>
          </a:p>
          <a:p>
            <a:pPr marL="285750" indent="-285750" eaLnBrk="0" fontAlgn="base" hangingPunct="0">
              <a:spcBef>
                <a:spcPct val="0"/>
              </a:spcBef>
              <a:spcAft>
                <a:spcPct val="0"/>
              </a:spcAft>
              <a:buFont typeface="Wingdings" panose="05000000000000000000" pitchFamily="2" charset="2"/>
              <a:buChar char="Ø"/>
            </a:pPr>
            <a:r>
              <a:rPr lang="en-US" altLang="en-US" sz="1400" b="1">
                <a:solidFill>
                  <a:schemeClr val="bg1"/>
                </a:solidFill>
              </a:rPr>
              <a:t>ID Not Provided Exception – Natural Disaster </a:t>
            </a:r>
            <a:r>
              <a:rPr lang="en-US" altLang="en-US" sz="1400" i="1">
                <a:solidFill>
                  <a:schemeClr val="bg1"/>
                </a:solidFill>
              </a:rPr>
              <a:t>(victim of a natural disaster declared by the President or NC Governor and occurring within 100 days of Election Day)</a:t>
            </a:r>
            <a:endParaRPr lang="en-US" altLang="en-US" sz="1400" i="1">
              <a:solidFill>
                <a:schemeClr val="bg1"/>
              </a:solidFill>
              <a:cs typeface="Calibri"/>
            </a:endParaRPr>
          </a:p>
          <a:p>
            <a:pPr marL="285750" indent="-285750" eaLnBrk="0" fontAlgn="base" hangingPunct="0">
              <a:spcBef>
                <a:spcPct val="0"/>
              </a:spcBef>
              <a:spcAft>
                <a:spcPct val="0"/>
              </a:spcAft>
              <a:buFont typeface="Arial" panose="020B0604020202020204" pitchFamily="34" charset="0"/>
              <a:buChar char="•"/>
            </a:pPr>
            <a:endParaRPr lang="en-US" altLang="en-US" sz="1400">
              <a:solidFill>
                <a:schemeClr val="bg1"/>
              </a:solidFill>
            </a:endParaRPr>
          </a:p>
        </p:txBody>
      </p:sp>
      <p:sp>
        <p:nvSpPr>
          <p:cNvPr id="3" name="Rectangle 2">
            <a:extLst>
              <a:ext uri="{FF2B5EF4-FFF2-40B4-BE49-F238E27FC236}">
                <a16:creationId xmlns:a16="http://schemas.microsoft.com/office/drawing/2014/main" id="{7F9C578C-DBFA-D834-6832-18D9781548AB}"/>
              </a:ext>
            </a:extLst>
          </p:cNvPr>
          <p:cNvSpPr>
            <a:spLocks noChangeArrowheads="1"/>
          </p:cNvSpPr>
          <p:nvPr/>
        </p:nvSpPr>
        <p:spPr bwMode="auto">
          <a:xfrm>
            <a:off x="1969848" y="1820088"/>
            <a:ext cx="2617466" cy="310279"/>
          </a:xfrm>
          <a:prstGeom prst="rect">
            <a:avLst/>
          </a:prstGeom>
          <a:solidFill>
            <a:srgbClr val="B1CFE5"/>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rgbClr val="233962"/>
                </a:solidFill>
                <a:effectLst/>
                <a:latin typeface="Calibri" panose="020F0502020204030204" pitchFamily="34" charset="0"/>
              </a:rPr>
              <a:t>One Stop or Election Day</a:t>
            </a:r>
            <a:endParaRPr kumimoji="0" lang="en-US" altLang="en-US" sz="2000" b="0" i="0" u="none" strike="noStrike" cap="none" normalizeH="0" baseline="0">
              <a:ln>
                <a:noFill/>
              </a:ln>
              <a:solidFill>
                <a:schemeClr val="tx1"/>
              </a:solidFill>
              <a:effectLst/>
              <a:latin typeface="Arial" panose="020B0604020202020204" pitchFamily="34" charset="0"/>
            </a:endParaRPr>
          </a:p>
        </p:txBody>
      </p:sp>
    </p:spTree>
    <p:custDataLst>
      <p:tags r:id="rId1"/>
    </p:custDataLst>
    <p:extLst>
      <p:ext uri="{BB962C8B-B14F-4D97-AF65-F5344CB8AC3E}">
        <p14:creationId xmlns:p14="http://schemas.microsoft.com/office/powerpoint/2010/main" val="2149914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61">
            <a:extLst>
              <a:ext uri="{FF2B5EF4-FFF2-40B4-BE49-F238E27FC236}">
                <a16:creationId xmlns:a16="http://schemas.microsoft.com/office/drawing/2014/main" id="{3BF624F3-40DB-42D5-9A14-60AF162BFBA2}"/>
              </a:ext>
            </a:extLst>
          </p:cNvPr>
          <p:cNvSpPr>
            <a:spLocks noChangeArrowheads="1"/>
          </p:cNvSpPr>
          <p:nvPr/>
        </p:nvSpPr>
        <p:spPr bwMode="auto">
          <a:xfrm>
            <a:off x="4465279" y="653033"/>
            <a:ext cx="3657600" cy="543356"/>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algn="ctr" eaLnBrk="0" fontAlgn="base" hangingPunct="0">
              <a:spcBef>
                <a:spcPct val="0"/>
              </a:spcBef>
              <a:spcAft>
                <a:spcPct val="0"/>
              </a:spcAft>
              <a:defRPr/>
            </a:pPr>
            <a:r>
              <a:rPr lang="en-US" altLang="en-US" sz="1600" b="1" kern="0">
                <a:solidFill>
                  <a:srgbClr val="FFFFFF"/>
                </a:solidFill>
                <a:latin typeface="Century Gothic" panose="020B0502020202020204" pitchFamily="34" charset="0"/>
              </a:rPr>
              <a:t>Voter does not have a Photo ID-No Exception Form</a:t>
            </a:r>
          </a:p>
        </p:txBody>
      </p:sp>
      <p:grpSp>
        <p:nvGrpSpPr>
          <p:cNvPr id="21" name="Group 20">
            <a:extLst>
              <a:ext uri="{FF2B5EF4-FFF2-40B4-BE49-F238E27FC236}">
                <a16:creationId xmlns:a16="http://schemas.microsoft.com/office/drawing/2014/main" id="{C4FE29BC-CE80-471E-90A5-B988AD8A2BD0}"/>
              </a:ext>
            </a:extLst>
          </p:cNvPr>
          <p:cNvGrpSpPr/>
          <p:nvPr/>
        </p:nvGrpSpPr>
        <p:grpSpPr>
          <a:xfrm>
            <a:off x="3794537" y="711037"/>
            <a:ext cx="609562" cy="360916"/>
            <a:chOff x="3400376" y="1313364"/>
            <a:chExt cx="785731" cy="438003"/>
          </a:xfrm>
        </p:grpSpPr>
        <p:sp>
          <p:nvSpPr>
            <p:cNvPr id="22" name="Arrow: Chevron 21">
              <a:extLst>
                <a:ext uri="{FF2B5EF4-FFF2-40B4-BE49-F238E27FC236}">
                  <a16:creationId xmlns:a16="http://schemas.microsoft.com/office/drawing/2014/main" id="{AC05311D-050D-4317-87C8-C35CCE2C58AF}"/>
                </a:ext>
              </a:extLst>
            </p:cNvPr>
            <p:cNvSpPr/>
            <p:nvPr/>
          </p:nvSpPr>
          <p:spPr>
            <a:xfrm>
              <a:off x="3730324" y="1313364"/>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Chevron 22">
              <a:extLst>
                <a:ext uri="{FF2B5EF4-FFF2-40B4-BE49-F238E27FC236}">
                  <a16:creationId xmlns:a16="http://schemas.microsoft.com/office/drawing/2014/main" id="{18F7F081-AF92-4F6E-87C4-A3C7C8ECC8FA}"/>
                </a:ext>
              </a:extLst>
            </p:cNvPr>
            <p:cNvSpPr/>
            <p:nvPr/>
          </p:nvSpPr>
          <p:spPr>
            <a:xfrm>
              <a:off x="3400376" y="1324383"/>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4" name="Text Box 60">
            <a:extLst>
              <a:ext uri="{FF2B5EF4-FFF2-40B4-BE49-F238E27FC236}">
                <a16:creationId xmlns:a16="http://schemas.microsoft.com/office/drawing/2014/main" id="{9E915A10-40EC-4208-BCF2-20EEDF358E73}"/>
              </a:ext>
            </a:extLst>
          </p:cNvPr>
          <p:cNvSpPr txBox="1">
            <a:spLocks noChangeArrowheads="1"/>
          </p:cNvSpPr>
          <p:nvPr/>
        </p:nvSpPr>
        <p:spPr bwMode="auto">
          <a:xfrm>
            <a:off x="2940971" y="1309001"/>
            <a:ext cx="6706216" cy="1259964"/>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endParaRPr lang="en-US" altLang="en-US" kern="0">
              <a:solidFill>
                <a:srgbClr val="233962"/>
              </a:solidFill>
            </a:endParaRPr>
          </a:p>
        </p:txBody>
      </p:sp>
      <p:sp>
        <p:nvSpPr>
          <p:cNvPr id="2" name="Rectangle 3">
            <a:extLst>
              <a:ext uri="{FF2B5EF4-FFF2-40B4-BE49-F238E27FC236}">
                <a16:creationId xmlns:a16="http://schemas.microsoft.com/office/drawing/2014/main" id="{006EDBC8-2037-3F8E-819A-E5B0C41926CA}"/>
              </a:ext>
            </a:extLst>
          </p:cNvPr>
          <p:cNvSpPr>
            <a:spLocks noChangeArrowheads="1"/>
          </p:cNvSpPr>
          <p:nvPr/>
        </p:nvSpPr>
        <p:spPr bwMode="auto">
          <a:xfrm>
            <a:off x="2748265" y="2260999"/>
            <a:ext cx="6749868" cy="1254446"/>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eaLnBrk="0" fontAlgn="base" hangingPunct="0">
              <a:spcBef>
                <a:spcPct val="0"/>
              </a:spcBef>
              <a:spcAft>
                <a:spcPct val="0"/>
              </a:spcAft>
            </a:pPr>
            <a:r>
              <a:rPr lang="en-US" altLang="en-US" sz="1400">
                <a:solidFill>
                  <a:schemeClr val="bg1"/>
                </a:solidFill>
              </a:rPr>
              <a:t>If a voter does not have an acceptable photo ID with them and does not have a qualifying exception, they can vote a provisional ballot under the reason in SOSA: ID NOT PROVIDED – NO EXCEPTION FORM/RETURN WITH ID. </a:t>
            </a:r>
            <a:endParaRPr lang="en-US"/>
          </a:p>
          <a:p>
            <a:pPr algn="ctr">
              <a:spcBef>
                <a:spcPct val="0"/>
              </a:spcBef>
              <a:spcAft>
                <a:spcPct val="0"/>
              </a:spcAft>
            </a:pPr>
            <a:endParaRPr lang="en-US" altLang="en-US" sz="1400">
              <a:solidFill>
                <a:schemeClr val="bg1"/>
              </a:solidFill>
            </a:endParaRPr>
          </a:p>
          <a:p>
            <a:pPr lvl="0" eaLnBrk="0" fontAlgn="base" hangingPunct="0">
              <a:spcBef>
                <a:spcPct val="0"/>
              </a:spcBef>
              <a:spcAft>
                <a:spcPct val="0"/>
              </a:spcAft>
            </a:pPr>
            <a:r>
              <a:rPr lang="en-US" altLang="en-US" sz="1400">
                <a:solidFill>
                  <a:schemeClr val="bg1"/>
                </a:solidFill>
              </a:rPr>
              <a:t>The provisional envelope will be marked with No ID Provided. </a:t>
            </a:r>
            <a:endParaRPr lang="en-US" altLang="en-US" sz="1400">
              <a:solidFill>
                <a:schemeClr val="bg1"/>
              </a:solidFill>
              <a:cs typeface="Calibri" panose="020F0502020204030204"/>
            </a:endParaRPr>
          </a:p>
        </p:txBody>
      </p:sp>
      <p:sp>
        <p:nvSpPr>
          <p:cNvPr id="3" name="Rectangle 2">
            <a:extLst>
              <a:ext uri="{FF2B5EF4-FFF2-40B4-BE49-F238E27FC236}">
                <a16:creationId xmlns:a16="http://schemas.microsoft.com/office/drawing/2014/main" id="{7F9C578C-DBFA-D834-6832-18D9781548AB}"/>
              </a:ext>
            </a:extLst>
          </p:cNvPr>
          <p:cNvSpPr>
            <a:spLocks noChangeArrowheads="1"/>
          </p:cNvSpPr>
          <p:nvPr/>
        </p:nvSpPr>
        <p:spPr bwMode="auto">
          <a:xfrm>
            <a:off x="2742734" y="1994410"/>
            <a:ext cx="2412362" cy="266589"/>
          </a:xfrm>
          <a:prstGeom prst="rect">
            <a:avLst/>
          </a:prstGeom>
          <a:solidFill>
            <a:srgbClr val="B1CFE5"/>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rgbClr val="233962"/>
                </a:solidFill>
                <a:effectLst/>
                <a:latin typeface="Calibri" panose="020F0502020204030204" pitchFamily="34" charset="0"/>
              </a:rPr>
              <a:t>One Stop</a:t>
            </a:r>
            <a:endParaRPr kumimoji="0" lang="en-US" altLang="en-US" sz="2000" b="0" i="0" u="none" strike="noStrike" cap="none" normalizeH="0" baseline="0">
              <a:ln>
                <a:noFill/>
              </a:ln>
              <a:solidFill>
                <a:schemeClr val="tx1"/>
              </a:solidFill>
              <a:effectLst/>
              <a:latin typeface="Arial" panose="020B0604020202020204" pitchFamily="34" charset="0"/>
            </a:endParaRPr>
          </a:p>
        </p:txBody>
      </p:sp>
      <p:sp>
        <p:nvSpPr>
          <p:cNvPr id="4" name="Rectangle 3">
            <a:extLst>
              <a:ext uri="{FF2B5EF4-FFF2-40B4-BE49-F238E27FC236}">
                <a16:creationId xmlns:a16="http://schemas.microsoft.com/office/drawing/2014/main" id="{F9D2F4B7-0289-3F05-A1BE-0F2E1B679151}"/>
              </a:ext>
            </a:extLst>
          </p:cNvPr>
          <p:cNvSpPr>
            <a:spLocks noChangeArrowheads="1"/>
          </p:cNvSpPr>
          <p:nvPr/>
        </p:nvSpPr>
        <p:spPr bwMode="auto">
          <a:xfrm>
            <a:off x="2733442" y="4090000"/>
            <a:ext cx="6759160" cy="1254560"/>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eaLnBrk="0" fontAlgn="base" hangingPunct="0">
              <a:spcBef>
                <a:spcPct val="0"/>
              </a:spcBef>
              <a:spcAft>
                <a:spcPct val="0"/>
              </a:spcAft>
            </a:pPr>
            <a:r>
              <a:rPr lang="en-US" altLang="en-US" sz="1400">
                <a:solidFill>
                  <a:srgbClr val="FFFFFF"/>
                </a:solidFill>
                <a:latin typeface="Calibri"/>
                <a:cs typeface="Calibri"/>
              </a:rPr>
              <a:t>If a voter does not have an acceptable photo ID with them and does not have a qualifying exception, they can vote a provisional ballot under the reason in OVRD: ID NOT PROVIDED – NO EXCEPTION FORM/RETURN WITH ID. </a:t>
            </a:r>
            <a:endParaRPr lang="en-US" altLang="en-US" sz="1400">
              <a:solidFill>
                <a:srgbClr val="FFFFFF"/>
              </a:solidFill>
              <a:latin typeface="Calibri" panose="020F0502020204030204" pitchFamily="34" charset="0"/>
              <a:cs typeface="Calibri" panose="020F0502020204030204" pitchFamily="34" charset="0"/>
            </a:endParaRPr>
          </a:p>
          <a:p>
            <a:pPr algn="ctr" eaLnBrk="0" fontAlgn="base" hangingPunct="0">
              <a:spcBef>
                <a:spcPct val="0"/>
              </a:spcBef>
              <a:spcAft>
                <a:spcPct val="0"/>
              </a:spcAft>
            </a:pPr>
            <a:endParaRPr lang="en-US" altLang="en-US" sz="1400">
              <a:solidFill>
                <a:srgbClr val="FFFFFF"/>
              </a:solidFill>
              <a:latin typeface="Calibri"/>
              <a:cs typeface="Calibri"/>
            </a:endParaRPr>
          </a:p>
          <a:p>
            <a:pPr>
              <a:spcBef>
                <a:spcPct val="0"/>
              </a:spcBef>
              <a:spcAft>
                <a:spcPct val="0"/>
              </a:spcAft>
            </a:pPr>
            <a:r>
              <a:rPr lang="en-US" altLang="en-US" sz="1400">
                <a:solidFill>
                  <a:srgbClr val="FFFFFF"/>
                </a:solidFill>
                <a:latin typeface="Calibri"/>
                <a:cs typeface="Calibri"/>
              </a:rPr>
              <a:t>The provisional envelope will be marked with No ID Provided. </a:t>
            </a:r>
            <a:endParaRPr lang="en-US">
              <a:cs typeface="Calibri" panose="020F0502020204030204"/>
            </a:endParaRPr>
          </a:p>
          <a:p>
            <a:pPr lvl="0" eaLnBrk="0" fontAlgn="base" hangingPunct="0">
              <a:spcBef>
                <a:spcPct val="0"/>
              </a:spcBef>
              <a:spcAft>
                <a:spcPct val="0"/>
              </a:spcAft>
            </a:pPr>
            <a:endParaRPr lang="en-US" altLang="en-US" sz="1400">
              <a:solidFill>
                <a:srgbClr val="FFFFFF"/>
              </a:solidFill>
              <a:latin typeface="Calibri" panose="020F0502020204030204" pitchFamily="34" charset="0"/>
            </a:endParaRPr>
          </a:p>
        </p:txBody>
      </p:sp>
      <p:sp>
        <p:nvSpPr>
          <p:cNvPr id="5" name="Rectangle 2">
            <a:extLst>
              <a:ext uri="{FF2B5EF4-FFF2-40B4-BE49-F238E27FC236}">
                <a16:creationId xmlns:a16="http://schemas.microsoft.com/office/drawing/2014/main" id="{D466B5E5-67B9-F3C5-B79D-D3E78D1056F2}"/>
              </a:ext>
            </a:extLst>
          </p:cNvPr>
          <p:cNvSpPr>
            <a:spLocks noChangeArrowheads="1"/>
          </p:cNvSpPr>
          <p:nvPr/>
        </p:nvSpPr>
        <p:spPr bwMode="auto">
          <a:xfrm>
            <a:off x="2737203" y="3823411"/>
            <a:ext cx="2412362" cy="266589"/>
          </a:xfrm>
          <a:prstGeom prst="rect">
            <a:avLst/>
          </a:prstGeom>
          <a:solidFill>
            <a:srgbClr val="A0191D"/>
          </a:solidFill>
          <a:ln>
            <a:noFill/>
          </a:ln>
          <a:effec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bg1"/>
                </a:solidFill>
                <a:effectLst/>
                <a:latin typeface="Calibri" panose="020F0502020204030204" pitchFamily="34" charset="0"/>
              </a:rPr>
              <a:t>Election Day</a:t>
            </a:r>
            <a:endParaRPr kumimoji="0" lang="en-US" altLang="en-US" sz="2000" b="0" i="0" u="none" strike="noStrike" cap="none" normalizeH="0" baseline="0">
              <a:ln>
                <a:noFill/>
              </a:ln>
              <a:solidFill>
                <a:schemeClr val="bg1"/>
              </a:solidFill>
              <a:effectLst/>
              <a:latin typeface="Arial" panose="020B0604020202020204" pitchFamily="34" charset="0"/>
            </a:endParaRPr>
          </a:p>
        </p:txBody>
      </p:sp>
    </p:spTree>
    <p:custDataLst>
      <p:tags r:id="rId1"/>
    </p:custDataLst>
    <p:extLst>
      <p:ext uri="{BB962C8B-B14F-4D97-AF65-F5344CB8AC3E}">
        <p14:creationId xmlns:p14="http://schemas.microsoft.com/office/powerpoint/2010/main" val="1620101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6">
            <a:extLst>
              <a:ext uri="{FF2B5EF4-FFF2-40B4-BE49-F238E27FC236}">
                <a16:creationId xmlns:a16="http://schemas.microsoft.com/office/drawing/2014/main" id="{602E18F8-FC1E-42AF-BC4A-21AC335CA496}"/>
              </a:ext>
            </a:extLst>
          </p:cNvPr>
          <p:cNvSpPr>
            <a:spLocks noChangeArrowheads="1"/>
          </p:cNvSpPr>
          <p:nvPr/>
        </p:nvSpPr>
        <p:spPr bwMode="auto">
          <a:xfrm>
            <a:off x="2693864" y="6300341"/>
            <a:ext cx="6839515" cy="347511"/>
          </a:xfrm>
          <a:prstGeom prst="rect">
            <a:avLst/>
          </a:prstGeom>
          <a:solidFill>
            <a:srgbClr val="233962"/>
          </a:solidFill>
          <a:ln w="25400" algn="ctr">
            <a:solidFill>
              <a:srgbClr val="233962"/>
            </a:solidFill>
            <a:miter lim="800000"/>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pic>
        <p:nvPicPr>
          <p:cNvPr id="11" name="Picture 57" descr="logo_rec_elections_white_white">
            <a:extLst>
              <a:ext uri="{FF2B5EF4-FFF2-40B4-BE49-F238E27FC236}">
                <a16:creationId xmlns:a16="http://schemas.microsoft.com/office/drawing/2014/main" id="{DB45EAA4-5F68-4FD0-BCB9-589953248DC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09925" y="7124211"/>
            <a:ext cx="2571780" cy="466674"/>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pic>
      <p:sp>
        <p:nvSpPr>
          <p:cNvPr id="12" name="Text Box 58">
            <a:extLst>
              <a:ext uri="{FF2B5EF4-FFF2-40B4-BE49-F238E27FC236}">
                <a16:creationId xmlns:a16="http://schemas.microsoft.com/office/drawing/2014/main" id="{15C8901E-FA6D-4FC6-99FB-18141E13105C}"/>
              </a:ext>
            </a:extLst>
          </p:cNvPr>
          <p:cNvSpPr txBox="1">
            <a:spLocks noChangeArrowheads="1"/>
          </p:cNvSpPr>
          <p:nvPr/>
        </p:nvSpPr>
        <p:spPr bwMode="auto">
          <a:xfrm>
            <a:off x="3856159" y="6291526"/>
            <a:ext cx="5644978" cy="356326"/>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algn="r" eaLnBrk="0" fontAlgn="base" hangingPunct="0">
              <a:spcBef>
                <a:spcPct val="0"/>
              </a:spcBef>
              <a:spcAft>
                <a:spcPct val="0"/>
              </a:spcAft>
            </a:pPr>
            <a:r>
              <a:rPr lang="en-US" altLang="en-US" sz="1000" b="1" kern="0">
                <a:solidFill>
                  <a:srgbClr val="FFFFFF"/>
                </a:solidFill>
                <a:latin typeface="Century Gothic" panose="020B0502020202020204" pitchFamily="34" charset="0"/>
              </a:rPr>
              <a:t>Help Station| 4</a:t>
            </a:r>
          </a:p>
        </p:txBody>
      </p:sp>
      <p:sp>
        <p:nvSpPr>
          <p:cNvPr id="13" name="Text Box 59">
            <a:extLst>
              <a:ext uri="{FF2B5EF4-FFF2-40B4-BE49-F238E27FC236}">
                <a16:creationId xmlns:a16="http://schemas.microsoft.com/office/drawing/2014/main" id="{89B1A7F3-95BD-4C26-A9FA-70767A1CC411}"/>
              </a:ext>
            </a:extLst>
          </p:cNvPr>
          <p:cNvSpPr txBox="1">
            <a:spLocks noChangeAspect="1" noChangeArrowheads="1"/>
          </p:cNvSpPr>
          <p:nvPr/>
        </p:nvSpPr>
        <p:spPr bwMode="auto">
          <a:xfrm>
            <a:off x="2626379" y="-753375"/>
            <a:ext cx="6874758" cy="46667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2800" b="1" i="0" u="none" strike="noStrike" kern="0" cap="none" spc="0" normalizeH="0" baseline="0" noProof="0">
                <a:ln>
                  <a:noFill/>
                </a:ln>
                <a:solidFill>
                  <a:srgbClr val="FFFFFF"/>
                </a:solidFill>
                <a:effectLst/>
                <a:uLnTx/>
                <a:uFillTx/>
                <a:latin typeface="Century Gothic" panose="020B0502020202020204" pitchFamily="34" charset="0"/>
              </a:rPr>
              <a:t>Step 1: Voter Greeting</a:t>
            </a:r>
            <a:endParaRPr kumimoji="0" lang="en-US" altLang="en-US" sz="2400" b="0" i="0" u="none" strike="noStrike" kern="0" cap="none" spc="0" normalizeH="0" baseline="0" noProof="0">
              <a:ln>
                <a:noFill/>
              </a:ln>
              <a:solidFill>
                <a:prstClr val="black"/>
              </a:solidFill>
              <a:effectLst/>
              <a:uLnTx/>
              <a:uFillTx/>
              <a:latin typeface="Arial" panose="020B0604020202020204" pitchFamily="34" charset="0"/>
            </a:endParaRPr>
          </a:p>
        </p:txBody>
      </p:sp>
      <p:sp>
        <p:nvSpPr>
          <p:cNvPr id="14" name="Rectangle 61">
            <a:extLst>
              <a:ext uri="{FF2B5EF4-FFF2-40B4-BE49-F238E27FC236}">
                <a16:creationId xmlns:a16="http://schemas.microsoft.com/office/drawing/2014/main" id="{3BF624F3-40DB-42D5-9A14-60AF162BFBA2}"/>
              </a:ext>
            </a:extLst>
          </p:cNvPr>
          <p:cNvSpPr>
            <a:spLocks noChangeArrowheads="1"/>
          </p:cNvSpPr>
          <p:nvPr/>
        </p:nvSpPr>
        <p:spPr bwMode="auto">
          <a:xfrm>
            <a:off x="4465279" y="653033"/>
            <a:ext cx="3657600" cy="543356"/>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algn="ctr" eaLnBrk="0" fontAlgn="base" hangingPunct="0">
              <a:spcBef>
                <a:spcPct val="0"/>
              </a:spcBef>
              <a:spcAft>
                <a:spcPct val="0"/>
              </a:spcAft>
              <a:defRPr/>
            </a:pPr>
            <a:r>
              <a:rPr lang="en-US" altLang="en-US" sz="1600" b="1" kern="0">
                <a:solidFill>
                  <a:srgbClr val="FFFFFF"/>
                </a:solidFill>
                <a:latin typeface="Century Gothic" panose="020B0502020202020204" pitchFamily="34" charset="0"/>
              </a:rPr>
              <a:t>Voter does not have acceptable HAVA ID</a:t>
            </a:r>
          </a:p>
        </p:txBody>
      </p:sp>
      <p:sp>
        <p:nvSpPr>
          <p:cNvPr id="18" name="Text Box 7">
            <a:extLst>
              <a:ext uri="{FF2B5EF4-FFF2-40B4-BE49-F238E27FC236}">
                <a16:creationId xmlns:a16="http://schemas.microsoft.com/office/drawing/2014/main" id="{E04F60A2-027F-4DAA-AAA9-561A6F0793A6}"/>
              </a:ext>
            </a:extLst>
          </p:cNvPr>
          <p:cNvSpPr txBox="1">
            <a:spLocks noChangeArrowheads="1"/>
          </p:cNvSpPr>
          <p:nvPr/>
        </p:nvSpPr>
        <p:spPr bwMode="auto">
          <a:xfrm>
            <a:off x="2940971" y="5035676"/>
            <a:ext cx="6560166" cy="900249"/>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r>
              <a:rPr lang="en-US" altLang="en-US" sz="1400">
                <a:solidFill>
                  <a:srgbClr val="233962"/>
                </a:solidFill>
                <a:latin typeface="Calibri" panose="020F0502020204030204" pitchFamily="34" charset="0"/>
              </a:rPr>
              <a:t>If the first-time voter does not show one of the forms of ID noted above, the voter must be offered the opportunity to cast a provisional ballot. The provisional envelope will be marked with No ID Provided and will need to be noted as HAVA ID on the additional  notes section on the provisional envelope. In SOSA/OVRD ID NOT PROVIDED – NO EXCEPTION FORM/RETURN WITH ID will be selected. </a:t>
            </a:r>
          </a:p>
          <a:p>
            <a:pPr lvl="0" eaLnBrk="0" fontAlgn="base" hangingPunct="0">
              <a:spcBef>
                <a:spcPct val="0"/>
              </a:spcBef>
              <a:spcAft>
                <a:spcPct val="0"/>
              </a:spcAf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nvGrpSpPr>
          <p:cNvPr id="21" name="Group 20">
            <a:extLst>
              <a:ext uri="{FF2B5EF4-FFF2-40B4-BE49-F238E27FC236}">
                <a16:creationId xmlns:a16="http://schemas.microsoft.com/office/drawing/2014/main" id="{C4FE29BC-CE80-471E-90A5-B988AD8A2BD0}"/>
              </a:ext>
            </a:extLst>
          </p:cNvPr>
          <p:cNvGrpSpPr/>
          <p:nvPr/>
        </p:nvGrpSpPr>
        <p:grpSpPr>
          <a:xfrm>
            <a:off x="3794537" y="711037"/>
            <a:ext cx="609562" cy="360916"/>
            <a:chOff x="3400376" y="1313364"/>
            <a:chExt cx="785731" cy="438003"/>
          </a:xfrm>
        </p:grpSpPr>
        <p:sp>
          <p:nvSpPr>
            <p:cNvPr id="22" name="Arrow: Chevron 21">
              <a:extLst>
                <a:ext uri="{FF2B5EF4-FFF2-40B4-BE49-F238E27FC236}">
                  <a16:creationId xmlns:a16="http://schemas.microsoft.com/office/drawing/2014/main" id="{AC05311D-050D-4317-87C8-C35CCE2C58AF}"/>
                </a:ext>
              </a:extLst>
            </p:cNvPr>
            <p:cNvSpPr/>
            <p:nvPr/>
          </p:nvSpPr>
          <p:spPr>
            <a:xfrm>
              <a:off x="3730324" y="1313364"/>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Chevron 22">
              <a:extLst>
                <a:ext uri="{FF2B5EF4-FFF2-40B4-BE49-F238E27FC236}">
                  <a16:creationId xmlns:a16="http://schemas.microsoft.com/office/drawing/2014/main" id="{18F7F081-AF92-4F6E-87C4-A3C7C8ECC8FA}"/>
                </a:ext>
              </a:extLst>
            </p:cNvPr>
            <p:cNvSpPr/>
            <p:nvPr/>
          </p:nvSpPr>
          <p:spPr>
            <a:xfrm>
              <a:off x="3400376" y="1324383"/>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4" name="Text Box 60">
            <a:extLst>
              <a:ext uri="{FF2B5EF4-FFF2-40B4-BE49-F238E27FC236}">
                <a16:creationId xmlns:a16="http://schemas.microsoft.com/office/drawing/2014/main" id="{9E915A10-40EC-4208-BCF2-20EEDF358E73}"/>
              </a:ext>
            </a:extLst>
          </p:cNvPr>
          <p:cNvSpPr txBox="1">
            <a:spLocks noChangeArrowheads="1"/>
          </p:cNvSpPr>
          <p:nvPr/>
        </p:nvSpPr>
        <p:spPr bwMode="auto">
          <a:xfrm>
            <a:off x="2940971" y="1286600"/>
            <a:ext cx="6706216" cy="916608"/>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r>
              <a:rPr lang="en-US" altLang="en-US" kern="0">
                <a:solidFill>
                  <a:srgbClr val="233962"/>
                </a:solidFill>
              </a:rPr>
              <a:t>A first-time voter must show HAVA ID if one of the following apply:</a:t>
            </a:r>
          </a:p>
          <a:p>
            <a:pPr marL="285750" lvl="0" indent="-285750" eaLnBrk="0" fontAlgn="base" hangingPunct="0">
              <a:spcBef>
                <a:spcPct val="0"/>
              </a:spcBef>
              <a:spcAft>
                <a:spcPct val="0"/>
              </a:spcAft>
              <a:buFont typeface="Arial" panose="020B0604020202020204" pitchFamily="34" charset="0"/>
              <a:buChar char="•"/>
            </a:pPr>
            <a:r>
              <a:rPr lang="en-US" altLang="en-US" sz="1400" kern="0">
                <a:solidFill>
                  <a:srgbClr val="233962"/>
                </a:solidFill>
              </a:rPr>
              <a:t>Registered to vote by mail and does not have a verified North Carolina drivers license number or last four digits of a social security number, or did not provide acceptable identification at the time of their registration, and has not previously voted in an election for federal office in North Carolina</a:t>
            </a:r>
          </a:p>
          <a:p>
            <a:pPr marL="285750" lvl="0" indent="-285750" eaLnBrk="0" fontAlgn="base" hangingPunct="0">
              <a:spcBef>
                <a:spcPct val="0"/>
              </a:spcBef>
              <a:spcAft>
                <a:spcPct val="0"/>
              </a:spcAft>
              <a:buFont typeface="Arial" panose="020B0604020202020204" pitchFamily="34" charset="0"/>
              <a:buChar char="•"/>
            </a:pPr>
            <a:r>
              <a:rPr lang="en-US" altLang="en-US" sz="1400" kern="0">
                <a:solidFill>
                  <a:srgbClr val="233962"/>
                </a:solidFill>
              </a:rPr>
              <a:t>Registered to vote by any means and does not have a verified North Carolina drivers license number or last four digits of a social security number, and has not previously voted in an election for federal office in North Carolina</a:t>
            </a:r>
          </a:p>
        </p:txBody>
      </p:sp>
      <p:sp>
        <p:nvSpPr>
          <p:cNvPr id="25" name="TextBox 24">
            <a:extLst>
              <a:ext uri="{FF2B5EF4-FFF2-40B4-BE49-F238E27FC236}">
                <a16:creationId xmlns:a16="http://schemas.microsoft.com/office/drawing/2014/main" id="{7875500B-A4C3-41E2-99B4-81B7798CE19B}"/>
              </a:ext>
            </a:extLst>
          </p:cNvPr>
          <p:cNvSpPr txBox="1"/>
          <p:nvPr/>
        </p:nvSpPr>
        <p:spPr>
          <a:xfrm>
            <a:off x="2693763" y="6291526"/>
            <a:ext cx="1917994" cy="246221"/>
          </a:xfrm>
          <a:prstGeom prst="rect">
            <a:avLst/>
          </a:prstGeom>
          <a:noFill/>
        </p:spPr>
        <p:txBody>
          <a:bodyPr wrap="square" rtlCol="0">
            <a:spAutoFit/>
          </a:bodyPr>
          <a:lstStyle/>
          <a:p>
            <a:r>
              <a:rPr lang="en-US" sz="1000" b="1">
                <a:solidFill>
                  <a:schemeClr val="bg1"/>
                </a:solidFill>
                <a:latin typeface="Century Gothic" panose="020B0502020202020204" pitchFamily="34" charset="0"/>
              </a:rPr>
              <a:t>Provisional Voting Reasons</a:t>
            </a:r>
          </a:p>
        </p:txBody>
      </p:sp>
      <p:sp>
        <p:nvSpPr>
          <p:cNvPr id="26" name="Rectangle 2">
            <a:extLst>
              <a:ext uri="{FF2B5EF4-FFF2-40B4-BE49-F238E27FC236}">
                <a16:creationId xmlns:a16="http://schemas.microsoft.com/office/drawing/2014/main" id="{EB4583ED-0EEB-483C-B8B4-6A72265881F6}"/>
              </a:ext>
            </a:extLst>
          </p:cNvPr>
          <p:cNvSpPr>
            <a:spLocks noChangeArrowheads="1"/>
          </p:cNvSpPr>
          <p:nvPr/>
        </p:nvSpPr>
        <p:spPr bwMode="auto">
          <a:xfrm>
            <a:off x="2709925" y="4473805"/>
            <a:ext cx="6823453" cy="491604"/>
          </a:xfrm>
          <a:prstGeom prst="rect">
            <a:avLst/>
          </a:prstGeom>
          <a:solidFill>
            <a:srgbClr val="A0191D"/>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algn="ctr" eaLnBrk="0" fontAlgn="base" hangingPunct="0">
              <a:spcBef>
                <a:spcPct val="0"/>
              </a:spcBef>
              <a:spcAft>
                <a:spcPct val="0"/>
              </a:spcAft>
            </a:pPr>
            <a:r>
              <a:rPr lang="en-US" altLang="en-US" sz="1400" b="1">
                <a:solidFill>
                  <a:srgbClr val="FFFFFF"/>
                </a:solidFill>
                <a:latin typeface="Calibri"/>
                <a:cs typeface="Calibri"/>
              </a:rPr>
              <a:t>This is a requirement to verify a new voter's address under the Help American Vote Act (HAVA) and N.C.G.S. 163-166.12. This is NOT the same as the Photo ID requirement.</a:t>
            </a:r>
            <a:endParaRPr lang="en-US" altLang="en-US" sz="1400" b="1" i="0" u="none" strike="noStrike" cap="none" normalizeH="0" baseline="0">
              <a:ln>
                <a:noFill/>
              </a:ln>
              <a:solidFill>
                <a:srgbClr val="FFFFFF"/>
              </a:solidFill>
              <a:effectLst/>
              <a:latin typeface="Calibri"/>
              <a:cs typeface="Calibri"/>
            </a:endParaRPr>
          </a:p>
        </p:txBody>
      </p:sp>
      <p:sp>
        <p:nvSpPr>
          <p:cNvPr id="27" name="Text Box 60">
            <a:extLst>
              <a:ext uri="{FF2B5EF4-FFF2-40B4-BE49-F238E27FC236}">
                <a16:creationId xmlns:a16="http://schemas.microsoft.com/office/drawing/2014/main" id="{51EB8A7F-DDED-4B0F-8271-F54535256A6A}"/>
              </a:ext>
            </a:extLst>
          </p:cNvPr>
          <p:cNvSpPr txBox="1">
            <a:spLocks noChangeArrowheads="1"/>
          </p:cNvSpPr>
          <p:nvPr/>
        </p:nvSpPr>
        <p:spPr bwMode="auto">
          <a:xfrm>
            <a:off x="2940971" y="3178280"/>
            <a:ext cx="6706216" cy="1259965"/>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r>
              <a:rPr lang="en-US" altLang="en-US" kern="0">
                <a:solidFill>
                  <a:srgbClr val="233962"/>
                </a:solidFill>
              </a:rPr>
              <a:t>The first-time voter will be asked to show one of the following forms of ID or documents when they present to vote:</a:t>
            </a:r>
          </a:p>
          <a:p>
            <a:pPr marL="285750" indent="-285750" eaLnBrk="0" fontAlgn="base" hangingPunct="0">
              <a:spcBef>
                <a:spcPct val="0"/>
              </a:spcBef>
              <a:spcAft>
                <a:spcPct val="0"/>
              </a:spcAft>
              <a:buFont typeface="Arial" panose="020B0604020202020204" pitchFamily="34" charset="0"/>
              <a:buChar char="•"/>
            </a:pPr>
            <a:r>
              <a:rPr lang="en-US" altLang="en-US" sz="1400" kern="0">
                <a:solidFill>
                  <a:srgbClr val="233962"/>
                </a:solidFill>
              </a:rPr>
              <a:t>a current and valid photo ID </a:t>
            </a:r>
            <a:endParaRPr lang="en-US" altLang="en-US" sz="1400" kern="0">
              <a:solidFill>
                <a:srgbClr val="233962"/>
              </a:solidFill>
              <a:cs typeface="Calibri"/>
            </a:endParaRPr>
          </a:p>
          <a:p>
            <a:pPr marL="285750" indent="-285750" eaLnBrk="0" fontAlgn="base" hangingPunct="0">
              <a:spcBef>
                <a:spcPct val="0"/>
              </a:spcBef>
              <a:spcAft>
                <a:spcPct val="0"/>
              </a:spcAft>
              <a:buFont typeface="Arial" panose="020B0604020202020204" pitchFamily="34" charset="0"/>
              <a:buChar char="•"/>
            </a:pPr>
            <a:r>
              <a:rPr lang="en-US" altLang="en-US" sz="1400" kern="0">
                <a:solidFill>
                  <a:srgbClr val="233962"/>
                </a:solidFill>
              </a:rPr>
              <a:t>a current utility bill, bank statement, government check, paycheck, or other government document that contains their address</a:t>
            </a:r>
            <a:endParaRPr lang="en-US" altLang="en-US" sz="1400" kern="0">
              <a:solidFill>
                <a:srgbClr val="233962"/>
              </a:solidFill>
              <a:cs typeface="Calibri"/>
            </a:endParaRPr>
          </a:p>
        </p:txBody>
      </p:sp>
    </p:spTree>
    <p:custDataLst>
      <p:tags r:id="rId1"/>
    </p:custDataLst>
    <p:extLst>
      <p:ext uri="{BB962C8B-B14F-4D97-AF65-F5344CB8AC3E}">
        <p14:creationId xmlns:p14="http://schemas.microsoft.com/office/powerpoint/2010/main" val="2100083355"/>
      </p:ext>
    </p:extLst>
  </p:cSld>
  <p:clrMapOvr>
    <a:masterClrMapping/>
  </p:clrMapOvr>
  <p:extLst>
    <p:ext uri="{6950BFC3-D8DA-4A85-94F7-54DA5524770B}">
      <p188:commentRel xmlns:p188="http://schemas.microsoft.com/office/powerpoint/2018/8/main" r:id="rId4"/>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6">
            <a:extLst>
              <a:ext uri="{FF2B5EF4-FFF2-40B4-BE49-F238E27FC236}">
                <a16:creationId xmlns:a16="http://schemas.microsoft.com/office/drawing/2014/main" id="{602E18F8-FC1E-42AF-BC4A-21AC335CA496}"/>
              </a:ext>
            </a:extLst>
          </p:cNvPr>
          <p:cNvSpPr>
            <a:spLocks noChangeArrowheads="1"/>
          </p:cNvSpPr>
          <p:nvPr/>
        </p:nvSpPr>
        <p:spPr bwMode="auto">
          <a:xfrm>
            <a:off x="2693864" y="5859677"/>
            <a:ext cx="6839515" cy="347511"/>
          </a:xfrm>
          <a:prstGeom prst="rect">
            <a:avLst/>
          </a:prstGeom>
          <a:solidFill>
            <a:srgbClr val="233962"/>
          </a:solidFill>
          <a:ln w="25400" algn="ctr">
            <a:solidFill>
              <a:srgbClr val="233962"/>
            </a:solidFill>
            <a:miter lim="800000"/>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pic>
        <p:nvPicPr>
          <p:cNvPr id="11" name="Picture 57" descr="logo_rec_elections_white_white">
            <a:extLst>
              <a:ext uri="{FF2B5EF4-FFF2-40B4-BE49-F238E27FC236}">
                <a16:creationId xmlns:a16="http://schemas.microsoft.com/office/drawing/2014/main" id="{DB45EAA4-5F68-4FD0-BCB9-589953248DC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93864" y="7644588"/>
            <a:ext cx="2571780" cy="466674"/>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pic>
      <p:sp>
        <p:nvSpPr>
          <p:cNvPr id="12" name="Text Box 58">
            <a:extLst>
              <a:ext uri="{FF2B5EF4-FFF2-40B4-BE49-F238E27FC236}">
                <a16:creationId xmlns:a16="http://schemas.microsoft.com/office/drawing/2014/main" id="{15C8901E-FA6D-4FC6-99FB-18141E13105C}"/>
              </a:ext>
            </a:extLst>
          </p:cNvPr>
          <p:cNvSpPr txBox="1">
            <a:spLocks noChangeArrowheads="1"/>
          </p:cNvSpPr>
          <p:nvPr/>
        </p:nvSpPr>
        <p:spPr bwMode="auto">
          <a:xfrm>
            <a:off x="3856159" y="5850862"/>
            <a:ext cx="5644978" cy="356326"/>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algn="r" eaLnBrk="0" fontAlgn="base" hangingPunct="0">
              <a:spcBef>
                <a:spcPct val="0"/>
              </a:spcBef>
              <a:spcAft>
                <a:spcPct val="0"/>
              </a:spcAft>
            </a:pPr>
            <a:r>
              <a:rPr lang="en-US" altLang="en-US" sz="1000" b="1" kern="0">
                <a:solidFill>
                  <a:srgbClr val="FFFFFF"/>
                </a:solidFill>
                <a:latin typeface="Century Gothic" panose="020B0502020202020204" pitchFamily="34" charset="0"/>
              </a:rPr>
              <a:t>Help Station| 6</a:t>
            </a:r>
          </a:p>
        </p:txBody>
      </p:sp>
      <p:sp>
        <p:nvSpPr>
          <p:cNvPr id="13" name="Text Box 59">
            <a:extLst>
              <a:ext uri="{FF2B5EF4-FFF2-40B4-BE49-F238E27FC236}">
                <a16:creationId xmlns:a16="http://schemas.microsoft.com/office/drawing/2014/main" id="{89B1A7F3-95BD-4C26-A9FA-70767A1CC411}"/>
              </a:ext>
            </a:extLst>
          </p:cNvPr>
          <p:cNvSpPr txBox="1">
            <a:spLocks noChangeAspect="1" noChangeArrowheads="1"/>
          </p:cNvSpPr>
          <p:nvPr/>
        </p:nvSpPr>
        <p:spPr bwMode="auto">
          <a:xfrm>
            <a:off x="2658621" y="-899362"/>
            <a:ext cx="6874758" cy="46667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2800" b="1" i="0" u="none" strike="noStrike" kern="0" cap="none" spc="0" normalizeH="0" baseline="0" noProof="0">
                <a:ln>
                  <a:noFill/>
                </a:ln>
                <a:solidFill>
                  <a:srgbClr val="FFFFFF"/>
                </a:solidFill>
                <a:effectLst/>
                <a:uLnTx/>
                <a:uFillTx/>
                <a:latin typeface="Century Gothic" panose="020B0502020202020204" pitchFamily="34" charset="0"/>
              </a:rPr>
              <a:t>Step 6: Party Affiliation Review</a:t>
            </a:r>
            <a:endParaRPr kumimoji="0" lang="en-US" altLang="en-US" sz="2400" b="0" i="0" u="none" strike="noStrike" kern="0" cap="none" spc="0" normalizeH="0" baseline="0" noProof="0">
              <a:ln>
                <a:noFill/>
              </a:ln>
              <a:solidFill>
                <a:prstClr val="black"/>
              </a:solidFill>
              <a:effectLst/>
              <a:uLnTx/>
              <a:uFillTx/>
              <a:latin typeface="Arial" panose="020B0604020202020204" pitchFamily="34" charset="0"/>
            </a:endParaRPr>
          </a:p>
        </p:txBody>
      </p:sp>
      <p:sp>
        <p:nvSpPr>
          <p:cNvPr id="14" name="Rectangle 61">
            <a:extLst>
              <a:ext uri="{FF2B5EF4-FFF2-40B4-BE49-F238E27FC236}">
                <a16:creationId xmlns:a16="http://schemas.microsoft.com/office/drawing/2014/main" id="{3BF624F3-40DB-42D5-9A14-60AF162BFBA2}"/>
              </a:ext>
            </a:extLst>
          </p:cNvPr>
          <p:cNvSpPr>
            <a:spLocks noChangeArrowheads="1"/>
          </p:cNvSpPr>
          <p:nvPr/>
        </p:nvSpPr>
        <p:spPr bwMode="auto">
          <a:xfrm>
            <a:off x="4404099" y="653649"/>
            <a:ext cx="3657600" cy="44577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1600" b="1" i="0" u="none" strike="noStrike" kern="0" cap="none" spc="0" normalizeH="0" baseline="0" noProof="0">
                <a:ln>
                  <a:noFill/>
                </a:ln>
                <a:solidFill>
                  <a:srgbClr val="FFFFFF"/>
                </a:solidFill>
                <a:effectLst/>
                <a:uLnTx/>
                <a:uFillTx/>
                <a:latin typeface="Century Gothic" panose="020B0502020202020204" pitchFamily="34" charset="0"/>
              </a:rPr>
              <a:t>No record of registration</a:t>
            </a:r>
            <a:endParaRPr kumimoji="0" lang="en-US" altLang="en-US" sz="2400" b="0" i="0" u="none" strike="noStrike" kern="0" cap="none" spc="0" normalizeH="0" baseline="0" noProof="0">
              <a:ln>
                <a:noFill/>
              </a:ln>
              <a:solidFill>
                <a:prstClr val="black"/>
              </a:solidFill>
              <a:effectLst/>
              <a:uLnTx/>
              <a:uFillTx/>
              <a:latin typeface="Century Gothic" panose="020B0502020202020204" pitchFamily="34" charset="0"/>
            </a:endParaRPr>
          </a:p>
        </p:txBody>
      </p:sp>
      <p:sp>
        <p:nvSpPr>
          <p:cNvPr id="19" name="Text Box 7">
            <a:extLst>
              <a:ext uri="{FF2B5EF4-FFF2-40B4-BE49-F238E27FC236}">
                <a16:creationId xmlns:a16="http://schemas.microsoft.com/office/drawing/2014/main" id="{28204A10-A264-47F1-AC2B-F45660BB34B0}"/>
              </a:ext>
            </a:extLst>
          </p:cNvPr>
          <p:cNvSpPr txBox="1">
            <a:spLocks noChangeArrowheads="1"/>
          </p:cNvSpPr>
          <p:nvPr/>
        </p:nvSpPr>
        <p:spPr bwMode="auto">
          <a:xfrm>
            <a:off x="2652316" y="3765031"/>
            <a:ext cx="6736792" cy="1390341"/>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eaLnBrk="0" fontAlgn="base" hangingPunct="0">
              <a:spcBef>
                <a:spcPct val="0"/>
              </a:spcBef>
              <a:spcAft>
                <a:spcPct val="0"/>
              </a:spcAft>
            </a:pPr>
            <a:r>
              <a:rPr lang="en-US" altLang="en-US" sz="1400">
                <a:solidFill>
                  <a:srgbClr val="233962"/>
                </a:solidFill>
                <a:latin typeface="Calibri"/>
                <a:cs typeface="Calibri"/>
              </a:rPr>
              <a:t>After registering, a same-day registrant </a:t>
            </a:r>
            <a:r>
              <a:rPr lang="en-US" sz="1400">
                <a:solidFill>
                  <a:srgbClr val="233962"/>
                </a:solidFill>
                <a:latin typeface="Calibri"/>
                <a:cs typeface="Calibri"/>
              </a:rPr>
              <a:t>must show an acceptable Photo ID (if they have not done so already) and then </a:t>
            </a:r>
            <a:r>
              <a:rPr lang="en-US" altLang="en-US" sz="1400">
                <a:solidFill>
                  <a:srgbClr val="233962"/>
                </a:solidFill>
                <a:latin typeface="Calibri"/>
                <a:cs typeface="Calibri"/>
              </a:rPr>
              <a:t>may vote a regular ballot. </a:t>
            </a:r>
            <a:endParaRPr lang="en-US" altLang="en-US" sz="1400">
              <a:solidFill>
                <a:srgbClr val="233962"/>
              </a:solidFill>
              <a:latin typeface="Calibri" panose="020F0502020204030204" pitchFamily="34" charset="0"/>
            </a:endParaRPr>
          </a:p>
          <a:p>
            <a:pPr lvl="0" eaLnBrk="0" fontAlgn="base" hangingPunct="0">
              <a:spcBef>
                <a:spcPct val="0"/>
              </a:spcBef>
              <a:spcAft>
                <a:spcPct val="0"/>
              </a:spcAft>
            </a:pPr>
            <a:r>
              <a:rPr lang="en-US" altLang="en-US" sz="1400">
                <a:solidFill>
                  <a:srgbClr val="233962"/>
                </a:solidFill>
                <a:latin typeface="Calibri"/>
                <a:cs typeface="Calibri"/>
              </a:rPr>
              <a:t>If the person declines to vote immediately, the voter registration must still be accepted. The registrant may later return to a one-stop site in that county and cast a ballot; however, the registrant </a:t>
            </a:r>
            <a:r>
              <a:rPr lang="en-US" altLang="en-US" sz="1400" b="1">
                <a:solidFill>
                  <a:srgbClr val="233962"/>
                </a:solidFill>
                <a:latin typeface="Calibri"/>
                <a:cs typeface="Calibri"/>
              </a:rPr>
              <a:t>may not </a:t>
            </a:r>
            <a:r>
              <a:rPr lang="en-US" altLang="en-US" sz="1400">
                <a:solidFill>
                  <a:srgbClr val="233962"/>
                </a:solidFill>
                <a:latin typeface="Calibri"/>
                <a:cs typeface="Calibri"/>
              </a:rPr>
              <a:t>wait to cast their ballot on Election Day. If returning during the one-stop voting period, the voter will need to provide Photo ID prior to voting.</a:t>
            </a:r>
          </a:p>
        </p:txBody>
      </p:sp>
      <p:grpSp>
        <p:nvGrpSpPr>
          <p:cNvPr id="21" name="Group 20">
            <a:extLst>
              <a:ext uri="{FF2B5EF4-FFF2-40B4-BE49-F238E27FC236}">
                <a16:creationId xmlns:a16="http://schemas.microsoft.com/office/drawing/2014/main" id="{C4FE29BC-CE80-471E-90A5-B988AD8A2BD0}"/>
              </a:ext>
            </a:extLst>
          </p:cNvPr>
          <p:cNvGrpSpPr/>
          <p:nvPr/>
        </p:nvGrpSpPr>
        <p:grpSpPr>
          <a:xfrm>
            <a:off x="3683809" y="699891"/>
            <a:ext cx="609562" cy="360916"/>
            <a:chOff x="3400376" y="1313364"/>
            <a:chExt cx="785731" cy="438003"/>
          </a:xfrm>
        </p:grpSpPr>
        <p:sp>
          <p:nvSpPr>
            <p:cNvPr id="22" name="Arrow: Chevron 21">
              <a:extLst>
                <a:ext uri="{FF2B5EF4-FFF2-40B4-BE49-F238E27FC236}">
                  <a16:creationId xmlns:a16="http://schemas.microsoft.com/office/drawing/2014/main" id="{AC05311D-050D-4317-87C8-C35CCE2C58AF}"/>
                </a:ext>
              </a:extLst>
            </p:cNvPr>
            <p:cNvSpPr/>
            <p:nvPr/>
          </p:nvSpPr>
          <p:spPr>
            <a:xfrm>
              <a:off x="3730324" y="1313364"/>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Chevron 22">
              <a:extLst>
                <a:ext uri="{FF2B5EF4-FFF2-40B4-BE49-F238E27FC236}">
                  <a16:creationId xmlns:a16="http://schemas.microsoft.com/office/drawing/2014/main" id="{18F7F081-AF92-4F6E-87C4-A3C7C8ECC8FA}"/>
                </a:ext>
              </a:extLst>
            </p:cNvPr>
            <p:cNvSpPr/>
            <p:nvPr/>
          </p:nvSpPr>
          <p:spPr>
            <a:xfrm>
              <a:off x="3400376" y="1324383"/>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4" name="Text Box 60">
            <a:extLst>
              <a:ext uri="{FF2B5EF4-FFF2-40B4-BE49-F238E27FC236}">
                <a16:creationId xmlns:a16="http://schemas.microsoft.com/office/drawing/2014/main" id="{9E915A10-40EC-4208-BCF2-20EEDF358E73}"/>
              </a:ext>
            </a:extLst>
          </p:cNvPr>
          <p:cNvSpPr txBox="1">
            <a:spLocks noChangeArrowheads="1"/>
          </p:cNvSpPr>
          <p:nvPr/>
        </p:nvSpPr>
        <p:spPr bwMode="auto">
          <a:xfrm>
            <a:off x="2652316" y="1718550"/>
            <a:ext cx="6736792" cy="2257526"/>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r>
              <a:rPr lang="en-US" altLang="en-US" sz="1400" kern="0">
                <a:solidFill>
                  <a:srgbClr val="233962"/>
                </a:solidFill>
              </a:rPr>
              <a:t>An individual who is qualified to vote may register in person and then vote at a one-stop voting site in that person’s county of residence during the one-stop early voting period. To register to vote, the person must complete a voter registration application and provide </a:t>
            </a:r>
            <a:r>
              <a:rPr lang="en-US" altLang="en-US" sz="1400" b="1" u="sng" kern="0">
                <a:solidFill>
                  <a:srgbClr val="233962"/>
                </a:solidFill>
              </a:rPr>
              <a:t>proof of residence.</a:t>
            </a:r>
            <a:r>
              <a:rPr lang="en-US" altLang="en-US" sz="1400" kern="0">
                <a:solidFill>
                  <a:srgbClr val="233962"/>
                </a:solidFill>
              </a:rPr>
              <a:t>  Proof or residence may be provided </a:t>
            </a:r>
            <a:r>
              <a:rPr lang="en-US" sz="1400">
                <a:solidFill>
                  <a:srgbClr val="233962"/>
                </a:solidFill>
                <a:effectLst/>
              </a:rPr>
              <a:t>by presenting any of the following valid documents that show your current name and current residence address:</a:t>
            </a:r>
          </a:p>
          <a:p>
            <a:pPr lvl="1">
              <a:buFont typeface="Arial" panose="020B0604020202020204" pitchFamily="34" charset="0"/>
              <a:buChar char="•"/>
            </a:pPr>
            <a:r>
              <a:rPr lang="en-US" sz="1400">
                <a:solidFill>
                  <a:srgbClr val="233962"/>
                </a:solidFill>
              </a:rPr>
              <a:t>a North Carolina driver’s license;</a:t>
            </a:r>
            <a:endParaRPr lang="en-US" sz="1400">
              <a:solidFill>
                <a:srgbClr val="233962"/>
              </a:solidFill>
              <a:cs typeface="Calibri"/>
            </a:endParaRPr>
          </a:p>
          <a:p>
            <a:pPr lvl="1">
              <a:buFont typeface="Arial" panose="020B0604020202020204" pitchFamily="34" charset="0"/>
              <a:buChar char="•"/>
            </a:pPr>
            <a:r>
              <a:rPr lang="en-US" sz="1400">
                <a:solidFill>
                  <a:srgbClr val="233962"/>
                </a:solidFill>
              </a:rPr>
              <a:t>a photo identification from a government agency; or</a:t>
            </a:r>
            <a:endParaRPr lang="en-US" sz="1400">
              <a:solidFill>
                <a:srgbClr val="233962"/>
              </a:solidFill>
              <a:cs typeface="Calibri"/>
            </a:endParaRPr>
          </a:p>
          <a:p>
            <a:pPr lvl="1">
              <a:buFont typeface="Arial" panose="020B0604020202020204" pitchFamily="34" charset="0"/>
              <a:buChar char="•"/>
            </a:pPr>
            <a:r>
              <a:rPr lang="en-US" sz="1400">
                <a:solidFill>
                  <a:srgbClr val="233962"/>
                </a:solidFill>
              </a:rPr>
              <a:t>a current utility bill, bank statement, government check, paycheck, or other government document.</a:t>
            </a:r>
            <a:endParaRPr lang="en-US" sz="1400">
              <a:solidFill>
                <a:srgbClr val="233962"/>
              </a:solidFill>
              <a:cs typeface="Calibri"/>
            </a:endParaRPr>
          </a:p>
          <a:p>
            <a:pPr eaLnBrk="0" fontAlgn="base" hangingPunct="0">
              <a:spcBef>
                <a:spcPct val="0"/>
              </a:spcBef>
              <a:spcAft>
                <a:spcPct val="0"/>
              </a:spcAft>
            </a:pP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sp>
        <p:nvSpPr>
          <p:cNvPr id="16" name="Text Box 7">
            <a:extLst>
              <a:ext uri="{FF2B5EF4-FFF2-40B4-BE49-F238E27FC236}">
                <a16:creationId xmlns:a16="http://schemas.microsoft.com/office/drawing/2014/main" id="{B79E2E1A-44C8-4244-B1A2-63255A6C8C76}"/>
              </a:ext>
            </a:extLst>
          </p:cNvPr>
          <p:cNvSpPr txBox="1">
            <a:spLocks noChangeArrowheads="1"/>
          </p:cNvSpPr>
          <p:nvPr/>
        </p:nvSpPr>
        <p:spPr bwMode="auto">
          <a:xfrm>
            <a:off x="2796586" y="5275655"/>
            <a:ext cx="6736793" cy="463740"/>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r>
              <a:rPr lang="en-US" altLang="en-US" sz="1400">
                <a:solidFill>
                  <a:srgbClr val="233962"/>
                </a:solidFill>
                <a:latin typeface="Calibri" panose="020F0502020204030204" pitchFamily="34" charset="0"/>
              </a:rPr>
              <a:t>The one-stop election official must give all same-day registrants a </a:t>
            </a:r>
            <a:r>
              <a:rPr lang="en-US" altLang="en-US" sz="1400" b="1">
                <a:solidFill>
                  <a:srgbClr val="233962"/>
                </a:solidFill>
                <a:latin typeface="Calibri" panose="020F0502020204030204" pitchFamily="34" charset="0"/>
              </a:rPr>
              <a:t>Notice to Same-Day Registrant </a:t>
            </a:r>
            <a:r>
              <a:rPr lang="en-US" altLang="en-US" sz="1400">
                <a:solidFill>
                  <a:srgbClr val="233962"/>
                </a:solidFill>
                <a:latin typeface="Calibri" panose="020F0502020204030204" pitchFamily="34" charset="0"/>
              </a:rPr>
              <a:t>document.</a:t>
            </a:r>
          </a:p>
        </p:txBody>
      </p:sp>
      <p:sp>
        <p:nvSpPr>
          <p:cNvPr id="2" name="TextBox 1">
            <a:extLst>
              <a:ext uri="{FF2B5EF4-FFF2-40B4-BE49-F238E27FC236}">
                <a16:creationId xmlns:a16="http://schemas.microsoft.com/office/drawing/2014/main" id="{15AEFA2C-A845-4B49-B2A3-2486A7CA3A79}"/>
              </a:ext>
            </a:extLst>
          </p:cNvPr>
          <p:cNvSpPr txBox="1"/>
          <p:nvPr/>
        </p:nvSpPr>
        <p:spPr>
          <a:xfrm>
            <a:off x="3856159" y="1204212"/>
            <a:ext cx="4409440" cy="338554"/>
          </a:xfrm>
          <a:prstGeom prst="rect">
            <a:avLst/>
          </a:prstGeom>
          <a:noFill/>
        </p:spPr>
        <p:txBody>
          <a:bodyPr wrap="square" rtlCol="0">
            <a:spAutoFit/>
          </a:bodyPr>
          <a:lstStyle/>
          <a:p>
            <a:r>
              <a:rPr lang="en-US" sz="1600" b="1">
                <a:solidFill>
                  <a:srgbClr val="233962"/>
                </a:solidFill>
              </a:rPr>
              <a:t>Same-day registration and voting at one-stop sites</a:t>
            </a:r>
          </a:p>
        </p:txBody>
      </p:sp>
    </p:spTree>
    <p:custDataLst>
      <p:tags r:id="rId1"/>
    </p:custDataLst>
    <p:extLst>
      <p:ext uri="{BB962C8B-B14F-4D97-AF65-F5344CB8AC3E}">
        <p14:creationId xmlns:p14="http://schemas.microsoft.com/office/powerpoint/2010/main" val="2457264280"/>
      </p:ext>
    </p:extLst>
  </p:cSld>
  <p:clrMapOvr>
    <a:masterClrMapping/>
  </p:clrMapOvr>
  <p:extLst>
    <p:ext uri="{6950BFC3-D8DA-4A85-94F7-54DA5524770B}">
      <p188:commentRel xmlns:p188="http://schemas.microsoft.com/office/powerpoint/2018/8/main" r:id="rId4"/>
    </p:ext>
  </p:extLs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6">
            <a:extLst>
              <a:ext uri="{FF2B5EF4-FFF2-40B4-BE49-F238E27FC236}">
                <a16:creationId xmlns:a16="http://schemas.microsoft.com/office/drawing/2014/main" id="{602E18F8-FC1E-42AF-BC4A-21AC335CA496}"/>
              </a:ext>
            </a:extLst>
          </p:cNvPr>
          <p:cNvSpPr>
            <a:spLocks noChangeArrowheads="1"/>
          </p:cNvSpPr>
          <p:nvPr/>
        </p:nvSpPr>
        <p:spPr bwMode="auto">
          <a:xfrm>
            <a:off x="2693864" y="5859677"/>
            <a:ext cx="6839515" cy="347511"/>
          </a:xfrm>
          <a:prstGeom prst="rect">
            <a:avLst/>
          </a:prstGeom>
          <a:solidFill>
            <a:srgbClr val="233962"/>
          </a:solidFill>
          <a:ln w="25400" algn="ctr">
            <a:solidFill>
              <a:srgbClr val="233962"/>
            </a:solidFill>
            <a:miter lim="800000"/>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pic>
        <p:nvPicPr>
          <p:cNvPr id="11" name="Picture 57" descr="logo_rec_elections_white_white">
            <a:extLst>
              <a:ext uri="{FF2B5EF4-FFF2-40B4-BE49-F238E27FC236}">
                <a16:creationId xmlns:a16="http://schemas.microsoft.com/office/drawing/2014/main" id="{DB45EAA4-5F68-4FD0-BCB9-589953248DC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3864" y="7644588"/>
            <a:ext cx="2571780" cy="466674"/>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pic>
      <p:sp>
        <p:nvSpPr>
          <p:cNvPr id="12" name="Text Box 58">
            <a:extLst>
              <a:ext uri="{FF2B5EF4-FFF2-40B4-BE49-F238E27FC236}">
                <a16:creationId xmlns:a16="http://schemas.microsoft.com/office/drawing/2014/main" id="{15C8901E-FA6D-4FC6-99FB-18141E13105C}"/>
              </a:ext>
            </a:extLst>
          </p:cNvPr>
          <p:cNvSpPr txBox="1">
            <a:spLocks noChangeArrowheads="1"/>
          </p:cNvSpPr>
          <p:nvPr/>
        </p:nvSpPr>
        <p:spPr bwMode="auto">
          <a:xfrm>
            <a:off x="3856159" y="5850862"/>
            <a:ext cx="5644978" cy="356326"/>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algn="r" eaLnBrk="0" fontAlgn="base" hangingPunct="0">
              <a:spcBef>
                <a:spcPct val="0"/>
              </a:spcBef>
              <a:spcAft>
                <a:spcPct val="0"/>
              </a:spcAft>
            </a:pPr>
            <a:r>
              <a:rPr lang="en-US" altLang="en-US" sz="1000" b="1" kern="0">
                <a:solidFill>
                  <a:srgbClr val="FFFFFF"/>
                </a:solidFill>
                <a:latin typeface="Century Gothic" panose="020B0502020202020204" pitchFamily="34" charset="0"/>
              </a:rPr>
              <a:t>Help Station | 7</a:t>
            </a:r>
          </a:p>
        </p:txBody>
      </p:sp>
      <p:sp>
        <p:nvSpPr>
          <p:cNvPr id="13" name="Text Box 59">
            <a:extLst>
              <a:ext uri="{FF2B5EF4-FFF2-40B4-BE49-F238E27FC236}">
                <a16:creationId xmlns:a16="http://schemas.microsoft.com/office/drawing/2014/main" id="{89B1A7F3-95BD-4C26-A9FA-70767A1CC411}"/>
              </a:ext>
            </a:extLst>
          </p:cNvPr>
          <p:cNvSpPr txBox="1">
            <a:spLocks noChangeAspect="1" noChangeArrowheads="1"/>
          </p:cNvSpPr>
          <p:nvPr/>
        </p:nvSpPr>
        <p:spPr bwMode="auto">
          <a:xfrm>
            <a:off x="2658621" y="-899362"/>
            <a:ext cx="6874758" cy="46667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2800" b="1" i="0" u="none" strike="noStrike" kern="0" cap="none" spc="0" normalizeH="0" baseline="0" noProof="0">
                <a:ln>
                  <a:noFill/>
                </a:ln>
                <a:solidFill>
                  <a:srgbClr val="FFFFFF"/>
                </a:solidFill>
                <a:effectLst/>
                <a:uLnTx/>
                <a:uFillTx/>
                <a:latin typeface="Century Gothic" panose="020B0502020202020204" pitchFamily="34" charset="0"/>
              </a:rPr>
              <a:t>Step 6: Party Affiliation Review</a:t>
            </a:r>
            <a:endParaRPr kumimoji="0" lang="en-US" altLang="en-US" sz="2400" b="0" i="0" u="none" strike="noStrike" kern="0" cap="none" spc="0" normalizeH="0" baseline="0" noProof="0">
              <a:ln>
                <a:noFill/>
              </a:ln>
              <a:solidFill>
                <a:prstClr val="black"/>
              </a:solidFill>
              <a:effectLst/>
              <a:uLnTx/>
              <a:uFillTx/>
              <a:latin typeface="Arial" panose="020B0604020202020204" pitchFamily="34" charset="0"/>
            </a:endParaRPr>
          </a:p>
        </p:txBody>
      </p:sp>
      <p:sp>
        <p:nvSpPr>
          <p:cNvPr id="14" name="Rectangle 61">
            <a:extLst>
              <a:ext uri="{FF2B5EF4-FFF2-40B4-BE49-F238E27FC236}">
                <a16:creationId xmlns:a16="http://schemas.microsoft.com/office/drawing/2014/main" id="{3BF624F3-40DB-42D5-9A14-60AF162BFBA2}"/>
              </a:ext>
            </a:extLst>
          </p:cNvPr>
          <p:cNvSpPr>
            <a:spLocks noChangeArrowheads="1"/>
          </p:cNvSpPr>
          <p:nvPr/>
        </p:nvSpPr>
        <p:spPr bwMode="auto">
          <a:xfrm>
            <a:off x="4404099" y="653649"/>
            <a:ext cx="3657600" cy="44577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1600" b="1" i="0" u="none" strike="noStrike" kern="0" cap="none" spc="0" normalizeH="0" baseline="0" noProof="0">
                <a:ln>
                  <a:noFill/>
                </a:ln>
                <a:solidFill>
                  <a:srgbClr val="FFFFFF"/>
                </a:solidFill>
                <a:effectLst/>
                <a:uLnTx/>
                <a:uFillTx/>
                <a:latin typeface="Century Gothic" panose="020B0502020202020204" pitchFamily="34" charset="0"/>
              </a:rPr>
              <a:t>Unreported Moves</a:t>
            </a:r>
            <a:endParaRPr kumimoji="0" lang="en-US" altLang="en-US" sz="2400" b="0" i="0" u="none" strike="noStrike" kern="0" cap="none" spc="0" normalizeH="0" baseline="0" noProof="0">
              <a:ln>
                <a:noFill/>
              </a:ln>
              <a:solidFill>
                <a:prstClr val="black"/>
              </a:solidFill>
              <a:effectLst/>
              <a:uLnTx/>
              <a:uFillTx/>
              <a:latin typeface="Century Gothic" panose="020B0502020202020204" pitchFamily="34" charset="0"/>
            </a:endParaRPr>
          </a:p>
        </p:txBody>
      </p:sp>
      <p:grpSp>
        <p:nvGrpSpPr>
          <p:cNvPr id="21" name="Group 20">
            <a:extLst>
              <a:ext uri="{FF2B5EF4-FFF2-40B4-BE49-F238E27FC236}">
                <a16:creationId xmlns:a16="http://schemas.microsoft.com/office/drawing/2014/main" id="{C4FE29BC-CE80-471E-90A5-B988AD8A2BD0}"/>
              </a:ext>
            </a:extLst>
          </p:cNvPr>
          <p:cNvGrpSpPr/>
          <p:nvPr/>
        </p:nvGrpSpPr>
        <p:grpSpPr>
          <a:xfrm>
            <a:off x="3683809" y="699891"/>
            <a:ext cx="609562" cy="360916"/>
            <a:chOff x="3400376" y="1313364"/>
            <a:chExt cx="785731" cy="438003"/>
          </a:xfrm>
        </p:grpSpPr>
        <p:sp>
          <p:nvSpPr>
            <p:cNvPr id="22" name="Arrow: Chevron 21">
              <a:extLst>
                <a:ext uri="{FF2B5EF4-FFF2-40B4-BE49-F238E27FC236}">
                  <a16:creationId xmlns:a16="http://schemas.microsoft.com/office/drawing/2014/main" id="{AC05311D-050D-4317-87C8-C35CCE2C58AF}"/>
                </a:ext>
              </a:extLst>
            </p:cNvPr>
            <p:cNvSpPr/>
            <p:nvPr/>
          </p:nvSpPr>
          <p:spPr>
            <a:xfrm>
              <a:off x="3730324" y="1313364"/>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Chevron 22">
              <a:extLst>
                <a:ext uri="{FF2B5EF4-FFF2-40B4-BE49-F238E27FC236}">
                  <a16:creationId xmlns:a16="http://schemas.microsoft.com/office/drawing/2014/main" id="{18F7F081-AF92-4F6E-87C4-A3C7C8ECC8FA}"/>
                </a:ext>
              </a:extLst>
            </p:cNvPr>
            <p:cNvSpPr/>
            <p:nvPr/>
          </p:nvSpPr>
          <p:spPr>
            <a:xfrm>
              <a:off x="3400376" y="1324383"/>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6" name="TextBox 25">
            <a:extLst>
              <a:ext uri="{FF2B5EF4-FFF2-40B4-BE49-F238E27FC236}">
                <a16:creationId xmlns:a16="http://schemas.microsoft.com/office/drawing/2014/main" id="{70E6490D-FE52-4C50-9F20-012742225413}"/>
              </a:ext>
            </a:extLst>
          </p:cNvPr>
          <p:cNvSpPr txBox="1"/>
          <p:nvPr/>
        </p:nvSpPr>
        <p:spPr>
          <a:xfrm>
            <a:off x="2682773" y="5839944"/>
            <a:ext cx="4556540" cy="246221"/>
          </a:xfrm>
          <a:prstGeom prst="rect">
            <a:avLst/>
          </a:prstGeom>
          <a:noFill/>
        </p:spPr>
        <p:txBody>
          <a:bodyPr wrap="square" rtlCol="0">
            <a:spAutoFit/>
          </a:bodyPr>
          <a:lstStyle/>
          <a:p>
            <a:r>
              <a:rPr lang="en-US" sz="1000" b="1">
                <a:solidFill>
                  <a:schemeClr val="bg1"/>
                </a:solidFill>
                <a:latin typeface="Century Gothic" panose="020B0502020202020204" pitchFamily="34" charset="0"/>
              </a:rPr>
              <a:t>Provisional Voting Reasons</a:t>
            </a:r>
          </a:p>
        </p:txBody>
      </p:sp>
      <p:sp>
        <p:nvSpPr>
          <p:cNvPr id="16" name="Text Box 7">
            <a:extLst>
              <a:ext uri="{FF2B5EF4-FFF2-40B4-BE49-F238E27FC236}">
                <a16:creationId xmlns:a16="http://schemas.microsoft.com/office/drawing/2014/main" id="{B79E2E1A-44C8-4244-B1A2-63255A6C8C76}"/>
              </a:ext>
            </a:extLst>
          </p:cNvPr>
          <p:cNvSpPr txBox="1">
            <a:spLocks noChangeArrowheads="1"/>
          </p:cNvSpPr>
          <p:nvPr/>
        </p:nvSpPr>
        <p:spPr bwMode="auto">
          <a:xfrm>
            <a:off x="2796586" y="1315767"/>
            <a:ext cx="6736793" cy="463740"/>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algn="ctr" eaLnBrk="0" fontAlgn="base" hangingPunct="0">
              <a:spcBef>
                <a:spcPct val="0"/>
              </a:spcBef>
              <a:spcAft>
                <a:spcPct val="0"/>
              </a:spcAft>
            </a:pPr>
            <a:r>
              <a:rPr lang="en-US" altLang="en-US" sz="1600" b="1" cap="all">
                <a:solidFill>
                  <a:srgbClr val="233962"/>
                </a:solidFill>
                <a:latin typeface="Calibri" panose="020F0502020204030204" pitchFamily="34" charset="0"/>
              </a:rPr>
              <a:t>Moved</a:t>
            </a:r>
            <a:r>
              <a:rPr lang="en-US" altLang="en-US" sz="1600" b="1" u="sng" cap="all">
                <a:solidFill>
                  <a:srgbClr val="233962"/>
                </a:solidFill>
                <a:latin typeface="Calibri" panose="020F0502020204030204" pitchFamily="34" charset="0"/>
              </a:rPr>
              <a:t> 30 or more</a:t>
            </a:r>
            <a:r>
              <a:rPr lang="en-US" altLang="en-US" sz="1600" b="1" cap="all">
                <a:solidFill>
                  <a:srgbClr val="233962"/>
                </a:solidFill>
                <a:latin typeface="Calibri" panose="020F0502020204030204" pitchFamily="34" charset="0"/>
              </a:rPr>
              <a:t> days to address within county</a:t>
            </a:r>
          </a:p>
        </p:txBody>
      </p:sp>
      <p:sp>
        <p:nvSpPr>
          <p:cNvPr id="20" name="Rectangle 3">
            <a:extLst>
              <a:ext uri="{FF2B5EF4-FFF2-40B4-BE49-F238E27FC236}">
                <a16:creationId xmlns:a16="http://schemas.microsoft.com/office/drawing/2014/main" id="{097A59A1-01CC-46D0-AA74-8F7CFB39388B}"/>
              </a:ext>
            </a:extLst>
          </p:cNvPr>
          <p:cNvSpPr>
            <a:spLocks noChangeArrowheads="1"/>
          </p:cNvSpPr>
          <p:nvPr/>
        </p:nvSpPr>
        <p:spPr bwMode="auto">
          <a:xfrm>
            <a:off x="2748265" y="2088875"/>
            <a:ext cx="6749868" cy="760497"/>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r>
              <a:rPr lang="en-US" altLang="en-US" sz="1400">
                <a:solidFill>
                  <a:srgbClr val="FFFFFF"/>
                </a:solidFill>
                <a:latin typeface="Calibri"/>
                <a:cs typeface="Calibri"/>
              </a:rPr>
              <a:t>During the one-stop early voting period, if the voter moved 30 or more days before the date of the election, the voter’s address in the county should be updated and the voter given the ballot style for which they are eligible based on the updated address.</a:t>
            </a:r>
            <a:endParaRPr lang="en-US" altLang="en-US" sz="2000" i="0" u="none" strike="noStrike" cap="none" normalizeH="0" baseline="0">
              <a:ln>
                <a:noFill/>
              </a:ln>
              <a:solidFill>
                <a:schemeClr val="tx1"/>
              </a:solidFill>
              <a:effectLst/>
              <a:latin typeface="Calibri"/>
              <a:cs typeface="Calibri"/>
            </a:endParaRPr>
          </a:p>
        </p:txBody>
      </p:sp>
      <p:sp>
        <p:nvSpPr>
          <p:cNvPr id="25" name="Rectangle 2">
            <a:extLst>
              <a:ext uri="{FF2B5EF4-FFF2-40B4-BE49-F238E27FC236}">
                <a16:creationId xmlns:a16="http://schemas.microsoft.com/office/drawing/2014/main" id="{86BE6379-24D8-415B-ABC2-9D0D8D0DB4B6}"/>
              </a:ext>
            </a:extLst>
          </p:cNvPr>
          <p:cNvSpPr>
            <a:spLocks noChangeArrowheads="1"/>
          </p:cNvSpPr>
          <p:nvPr/>
        </p:nvSpPr>
        <p:spPr bwMode="auto">
          <a:xfrm>
            <a:off x="2742734" y="1800770"/>
            <a:ext cx="2412362" cy="266589"/>
          </a:xfrm>
          <a:prstGeom prst="rect">
            <a:avLst/>
          </a:prstGeom>
          <a:solidFill>
            <a:srgbClr val="B1CFE5"/>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rgbClr val="233962"/>
                </a:solidFill>
                <a:effectLst/>
                <a:latin typeface="Calibri" panose="020F0502020204030204" pitchFamily="34" charset="0"/>
              </a:rPr>
              <a:t>One Stop</a:t>
            </a:r>
            <a:endParaRPr kumimoji="0" lang="en-US" altLang="en-US" sz="2000" b="0" i="0" u="none" strike="noStrike" cap="none" normalizeH="0" baseline="0">
              <a:ln>
                <a:noFill/>
              </a:ln>
              <a:solidFill>
                <a:schemeClr val="tx1"/>
              </a:solidFill>
              <a:effectLst/>
              <a:latin typeface="Arial" panose="020B0604020202020204" pitchFamily="34" charset="0"/>
            </a:endParaRPr>
          </a:p>
        </p:txBody>
      </p:sp>
      <p:sp>
        <p:nvSpPr>
          <p:cNvPr id="27" name="Rectangle 3">
            <a:extLst>
              <a:ext uri="{FF2B5EF4-FFF2-40B4-BE49-F238E27FC236}">
                <a16:creationId xmlns:a16="http://schemas.microsoft.com/office/drawing/2014/main" id="{1ABA9C4F-242E-45CE-856E-FCFECC9B6FD4}"/>
              </a:ext>
            </a:extLst>
          </p:cNvPr>
          <p:cNvSpPr>
            <a:spLocks noChangeArrowheads="1"/>
          </p:cNvSpPr>
          <p:nvPr/>
        </p:nvSpPr>
        <p:spPr bwMode="auto">
          <a:xfrm>
            <a:off x="2742733" y="3240915"/>
            <a:ext cx="6790645" cy="233269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285750" indent="-285750" eaLnBrk="0" fontAlgn="base" hangingPunct="0">
              <a:spcBef>
                <a:spcPct val="0"/>
              </a:spcBef>
              <a:spcAft>
                <a:spcPct val="0"/>
              </a:spcAft>
              <a:buFont typeface="Arial" panose="020B0604020202020204" pitchFamily="34" charset="0"/>
              <a:buChar char="•"/>
            </a:pPr>
            <a:r>
              <a:rPr lang="en-US" altLang="en-US" sz="1400">
                <a:solidFill>
                  <a:srgbClr val="FFFFFF"/>
                </a:solidFill>
                <a:latin typeface="Calibri"/>
                <a:cs typeface="Calibri"/>
              </a:rPr>
              <a:t>If voter presents to their </a:t>
            </a:r>
            <a:r>
              <a:rPr lang="en-US" altLang="en-US" sz="1400" b="1">
                <a:solidFill>
                  <a:srgbClr val="FFFFFF"/>
                </a:solidFill>
                <a:latin typeface="Calibri"/>
                <a:cs typeface="Calibri"/>
              </a:rPr>
              <a:t>NEW PRECINCT</a:t>
            </a:r>
            <a:r>
              <a:rPr lang="en-US" altLang="en-US" sz="1400">
                <a:solidFill>
                  <a:srgbClr val="FFFFFF"/>
                </a:solidFill>
                <a:latin typeface="Calibri"/>
                <a:cs typeface="Calibri"/>
              </a:rPr>
              <a:t>, permit the voter to be transferred in and offered a regular ballot if you are able to reach their old (previous) precinct to ensure they have not already voted.  If you are unable to reach their former precinct allow voter to cast a provisional ballot. </a:t>
            </a:r>
            <a:endParaRPr lang="en-US" altLang="en-US" sz="1400">
              <a:solidFill>
                <a:srgbClr val="FFFFFF"/>
              </a:solidFill>
              <a:latin typeface="Calibri" panose="020F0502020204030204" pitchFamily="34" charset="0"/>
            </a:endParaRPr>
          </a:p>
          <a:p>
            <a:pPr marL="285750" lvl="0" indent="-285750" eaLnBrk="0" fontAlgn="base" hangingPunct="0">
              <a:spcBef>
                <a:spcPct val="0"/>
              </a:spcBef>
              <a:spcAft>
                <a:spcPct val="0"/>
              </a:spcAft>
              <a:buFont typeface="Arial" panose="020B0604020202020204" pitchFamily="34" charset="0"/>
              <a:buChar char="•"/>
            </a:pPr>
            <a:r>
              <a:rPr lang="en-US" altLang="en-US" sz="1400">
                <a:solidFill>
                  <a:srgbClr val="FFFFFF"/>
                </a:solidFill>
                <a:latin typeface="Calibri"/>
                <a:cs typeface="Calibri"/>
              </a:rPr>
              <a:t>If voter presents to </a:t>
            </a:r>
            <a:r>
              <a:rPr lang="en-US" altLang="en-US" sz="1400" b="1">
                <a:solidFill>
                  <a:srgbClr val="FFFFFF"/>
                </a:solidFill>
                <a:latin typeface="Calibri"/>
                <a:cs typeface="Calibri"/>
              </a:rPr>
              <a:t>OLD PRECINCT</a:t>
            </a:r>
            <a:r>
              <a:rPr lang="en-US" altLang="en-US" sz="1400">
                <a:solidFill>
                  <a:srgbClr val="FFFFFF"/>
                </a:solidFill>
                <a:latin typeface="Calibri"/>
                <a:cs typeface="Calibri"/>
              </a:rPr>
              <a:t>, transfer voter to new precinct or assist voter in casting a provisional ballot.</a:t>
            </a:r>
            <a:endParaRPr lang="en-US" altLang="en-US" sz="1400">
              <a:solidFill>
                <a:srgbClr val="FFFFFF"/>
              </a:solidFill>
              <a:latin typeface="Calibri" panose="020F0502020204030204" pitchFamily="34" charset="0"/>
              <a:cs typeface="Calibri"/>
            </a:endParaRPr>
          </a:p>
          <a:p>
            <a:pPr marL="285750" lvl="0" indent="-285750" eaLnBrk="0" fontAlgn="base" hangingPunct="0">
              <a:spcBef>
                <a:spcPct val="0"/>
              </a:spcBef>
              <a:spcAft>
                <a:spcPct val="0"/>
              </a:spcAft>
              <a:buFont typeface="Arial" panose="020B0604020202020204" pitchFamily="34" charset="0"/>
              <a:buChar char="•"/>
            </a:pPr>
            <a:r>
              <a:rPr lang="en-US" altLang="en-US" sz="1400">
                <a:solidFill>
                  <a:srgbClr val="FFFFFF"/>
                </a:solidFill>
                <a:latin typeface="Calibri"/>
                <a:cs typeface="Calibri"/>
              </a:rPr>
              <a:t>If voter presents to a </a:t>
            </a:r>
            <a:r>
              <a:rPr lang="en-US" altLang="en-US" sz="1400" b="1">
                <a:solidFill>
                  <a:srgbClr val="FFFFFF"/>
                </a:solidFill>
                <a:latin typeface="Calibri"/>
                <a:cs typeface="Calibri"/>
              </a:rPr>
              <a:t>TRANSFER (CENTRAL) PRECINCT</a:t>
            </a:r>
            <a:r>
              <a:rPr lang="en-US" altLang="en-US" sz="1400">
                <a:solidFill>
                  <a:srgbClr val="FFFFFF"/>
                </a:solidFill>
                <a:latin typeface="Calibri"/>
                <a:cs typeface="Calibri"/>
              </a:rPr>
              <a:t>, receive transferred voter from old precinct and permit voter to cast a regular ballot.</a:t>
            </a:r>
            <a:endParaRPr lang="en-US" altLang="en-US" sz="1400">
              <a:solidFill>
                <a:srgbClr val="FFFFFF"/>
              </a:solidFill>
              <a:latin typeface="Calibri" panose="020F0502020204030204" pitchFamily="34" charset="0"/>
              <a:cs typeface="Calibri"/>
            </a:endParaRPr>
          </a:p>
          <a:p>
            <a:pPr marL="285750" lvl="0" indent="-285750" eaLnBrk="0" fontAlgn="base" hangingPunct="0">
              <a:spcBef>
                <a:spcPct val="0"/>
              </a:spcBef>
              <a:spcAft>
                <a:spcPct val="0"/>
              </a:spcAft>
              <a:buFont typeface="Arial" panose="020B0604020202020204" pitchFamily="34" charset="0"/>
              <a:buChar char="•"/>
            </a:pPr>
            <a:r>
              <a:rPr lang="en-US" altLang="en-US" sz="1400">
                <a:solidFill>
                  <a:srgbClr val="FFFFFF"/>
                </a:solidFill>
                <a:latin typeface="Calibri"/>
                <a:cs typeface="Calibri"/>
              </a:rPr>
              <a:t>If voter with an Unreported Move presents to a voting site other than one of the sites listed above, the voter may cast a provisional ballot.</a:t>
            </a:r>
            <a:endParaRPr lang="en-US" altLang="en-US" sz="1400">
              <a:solidFill>
                <a:srgbClr val="FFFFFF"/>
              </a:solidFill>
              <a:latin typeface="Calibri" panose="020F0502020204030204" pitchFamily="34" charset="0"/>
              <a:cs typeface="Calibri"/>
            </a:endParaRPr>
          </a:p>
          <a:p>
            <a:pPr lvl="0" eaLnBrk="0" fontAlgn="base" hangingPunct="0">
              <a:spcBef>
                <a:spcPct val="0"/>
              </a:spcBef>
              <a:spcAft>
                <a:spcPct val="0"/>
              </a:spcAft>
            </a:pPr>
            <a:endParaRPr lang="en-US" altLang="en-US" sz="1400">
              <a:solidFill>
                <a:srgbClr val="FFFFFF"/>
              </a:solidFill>
              <a:latin typeface="Calibri" panose="020F0502020204030204" pitchFamily="34" charset="0"/>
            </a:endParaRPr>
          </a:p>
        </p:txBody>
      </p:sp>
      <p:sp>
        <p:nvSpPr>
          <p:cNvPr id="28" name="Rectangle 2">
            <a:extLst>
              <a:ext uri="{FF2B5EF4-FFF2-40B4-BE49-F238E27FC236}">
                <a16:creationId xmlns:a16="http://schemas.microsoft.com/office/drawing/2014/main" id="{C7C1A617-ED48-43D4-9256-C36AAE9B5863}"/>
              </a:ext>
            </a:extLst>
          </p:cNvPr>
          <p:cNvSpPr>
            <a:spLocks noChangeArrowheads="1"/>
          </p:cNvSpPr>
          <p:nvPr/>
        </p:nvSpPr>
        <p:spPr bwMode="auto">
          <a:xfrm>
            <a:off x="2737203" y="2952810"/>
            <a:ext cx="2412362" cy="266589"/>
          </a:xfrm>
          <a:prstGeom prst="rect">
            <a:avLst/>
          </a:prstGeom>
          <a:solidFill>
            <a:srgbClr val="A0191D"/>
          </a:solidFill>
          <a:ln>
            <a:noFill/>
          </a:ln>
          <a:effec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bg1"/>
                </a:solidFill>
                <a:effectLst/>
                <a:latin typeface="Calibri" panose="020F0502020204030204" pitchFamily="34" charset="0"/>
              </a:rPr>
              <a:t>Election Day</a:t>
            </a:r>
            <a:endParaRPr kumimoji="0" lang="en-US" altLang="en-US" sz="2000" b="0" i="0" u="none" strike="noStrike" cap="none" normalizeH="0" baseline="0">
              <a:ln>
                <a:noFill/>
              </a:ln>
              <a:solidFill>
                <a:schemeClr val="bg1"/>
              </a:solidFill>
              <a:effectLst/>
              <a:latin typeface="Arial" panose="020B0604020202020204" pitchFamily="34" charset="0"/>
            </a:endParaRPr>
          </a:p>
        </p:txBody>
      </p:sp>
    </p:spTree>
    <p:custDataLst>
      <p:tags r:id="rId1"/>
    </p:custDataLst>
    <p:extLst>
      <p:ext uri="{BB962C8B-B14F-4D97-AF65-F5344CB8AC3E}">
        <p14:creationId xmlns:p14="http://schemas.microsoft.com/office/powerpoint/2010/main" val="19475545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6">
            <a:extLst>
              <a:ext uri="{FF2B5EF4-FFF2-40B4-BE49-F238E27FC236}">
                <a16:creationId xmlns:a16="http://schemas.microsoft.com/office/drawing/2014/main" id="{602E18F8-FC1E-42AF-BC4A-21AC335CA496}"/>
              </a:ext>
            </a:extLst>
          </p:cNvPr>
          <p:cNvSpPr>
            <a:spLocks noChangeArrowheads="1"/>
          </p:cNvSpPr>
          <p:nvPr/>
        </p:nvSpPr>
        <p:spPr bwMode="auto">
          <a:xfrm>
            <a:off x="2693864" y="5859677"/>
            <a:ext cx="6839515" cy="347511"/>
          </a:xfrm>
          <a:prstGeom prst="rect">
            <a:avLst/>
          </a:prstGeom>
          <a:solidFill>
            <a:srgbClr val="233962"/>
          </a:solidFill>
          <a:ln w="25400" algn="ctr">
            <a:solidFill>
              <a:srgbClr val="233962"/>
            </a:solidFill>
            <a:miter lim="800000"/>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pic>
        <p:nvPicPr>
          <p:cNvPr id="11" name="Picture 57" descr="logo_rec_elections_white_white">
            <a:extLst>
              <a:ext uri="{FF2B5EF4-FFF2-40B4-BE49-F238E27FC236}">
                <a16:creationId xmlns:a16="http://schemas.microsoft.com/office/drawing/2014/main" id="{DB45EAA4-5F68-4FD0-BCB9-589953248DC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3864" y="7644588"/>
            <a:ext cx="2571780" cy="466674"/>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pic>
      <p:sp>
        <p:nvSpPr>
          <p:cNvPr id="12" name="Text Box 58">
            <a:extLst>
              <a:ext uri="{FF2B5EF4-FFF2-40B4-BE49-F238E27FC236}">
                <a16:creationId xmlns:a16="http://schemas.microsoft.com/office/drawing/2014/main" id="{15C8901E-FA6D-4FC6-99FB-18141E13105C}"/>
              </a:ext>
            </a:extLst>
          </p:cNvPr>
          <p:cNvSpPr txBox="1">
            <a:spLocks noChangeArrowheads="1"/>
          </p:cNvSpPr>
          <p:nvPr/>
        </p:nvSpPr>
        <p:spPr bwMode="auto">
          <a:xfrm>
            <a:off x="3856159" y="5850862"/>
            <a:ext cx="5644978" cy="356326"/>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algn="r" eaLnBrk="0" fontAlgn="base" hangingPunct="0">
              <a:spcBef>
                <a:spcPct val="0"/>
              </a:spcBef>
              <a:spcAft>
                <a:spcPct val="0"/>
              </a:spcAft>
            </a:pPr>
            <a:r>
              <a:rPr lang="en-US" altLang="en-US" sz="1000" b="1" kern="0">
                <a:solidFill>
                  <a:srgbClr val="FFFFFF"/>
                </a:solidFill>
                <a:latin typeface="Century Gothic" panose="020B0502020202020204" pitchFamily="34" charset="0"/>
              </a:rPr>
              <a:t>Help Station | 8</a:t>
            </a:r>
          </a:p>
        </p:txBody>
      </p:sp>
      <p:sp>
        <p:nvSpPr>
          <p:cNvPr id="13" name="Text Box 59">
            <a:extLst>
              <a:ext uri="{FF2B5EF4-FFF2-40B4-BE49-F238E27FC236}">
                <a16:creationId xmlns:a16="http://schemas.microsoft.com/office/drawing/2014/main" id="{89B1A7F3-95BD-4C26-A9FA-70767A1CC411}"/>
              </a:ext>
            </a:extLst>
          </p:cNvPr>
          <p:cNvSpPr txBox="1">
            <a:spLocks noChangeAspect="1" noChangeArrowheads="1"/>
          </p:cNvSpPr>
          <p:nvPr/>
        </p:nvSpPr>
        <p:spPr bwMode="auto">
          <a:xfrm>
            <a:off x="2658621" y="-899362"/>
            <a:ext cx="6874758" cy="46667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2800" b="1" i="0" u="none" strike="noStrike" kern="0" cap="none" spc="0" normalizeH="0" baseline="0" noProof="0">
                <a:ln>
                  <a:noFill/>
                </a:ln>
                <a:solidFill>
                  <a:srgbClr val="FFFFFF"/>
                </a:solidFill>
                <a:effectLst/>
                <a:uLnTx/>
                <a:uFillTx/>
                <a:latin typeface="Century Gothic" panose="020B0502020202020204" pitchFamily="34" charset="0"/>
              </a:rPr>
              <a:t>Step 6: Party Affiliation Review</a:t>
            </a:r>
            <a:endParaRPr kumimoji="0" lang="en-US" altLang="en-US" sz="2400" b="0" i="0" u="none" strike="noStrike" kern="0" cap="none" spc="0" normalizeH="0" baseline="0" noProof="0">
              <a:ln>
                <a:noFill/>
              </a:ln>
              <a:solidFill>
                <a:prstClr val="black"/>
              </a:solidFill>
              <a:effectLst/>
              <a:uLnTx/>
              <a:uFillTx/>
              <a:latin typeface="Arial" panose="020B0604020202020204" pitchFamily="34" charset="0"/>
            </a:endParaRPr>
          </a:p>
        </p:txBody>
      </p:sp>
      <p:sp>
        <p:nvSpPr>
          <p:cNvPr id="14" name="Rectangle 61">
            <a:extLst>
              <a:ext uri="{FF2B5EF4-FFF2-40B4-BE49-F238E27FC236}">
                <a16:creationId xmlns:a16="http://schemas.microsoft.com/office/drawing/2014/main" id="{3BF624F3-40DB-42D5-9A14-60AF162BFBA2}"/>
              </a:ext>
            </a:extLst>
          </p:cNvPr>
          <p:cNvSpPr>
            <a:spLocks noChangeArrowheads="1"/>
          </p:cNvSpPr>
          <p:nvPr/>
        </p:nvSpPr>
        <p:spPr bwMode="auto">
          <a:xfrm>
            <a:off x="4404099" y="653649"/>
            <a:ext cx="3657600" cy="44577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1600" b="1" i="0" u="none" strike="noStrike" kern="0" cap="none" spc="0" normalizeH="0" baseline="0" noProof="0">
                <a:ln>
                  <a:noFill/>
                </a:ln>
                <a:solidFill>
                  <a:srgbClr val="FFFFFF"/>
                </a:solidFill>
                <a:effectLst/>
                <a:uLnTx/>
                <a:uFillTx/>
                <a:latin typeface="Century Gothic" panose="020B0502020202020204" pitchFamily="34" charset="0"/>
              </a:rPr>
              <a:t>Unreported Moves</a:t>
            </a:r>
            <a:endParaRPr kumimoji="0" lang="en-US" altLang="en-US" sz="2400" b="0" i="0" u="none" strike="noStrike" kern="0" cap="none" spc="0" normalizeH="0" baseline="0" noProof="0">
              <a:ln>
                <a:noFill/>
              </a:ln>
              <a:solidFill>
                <a:prstClr val="black"/>
              </a:solidFill>
              <a:effectLst/>
              <a:uLnTx/>
              <a:uFillTx/>
              <a:latin typeface="Century Gothic" panose="020B0502020202020204" pitchFamily="34" charset="0"/>
            </a:endParaRPr>
          </a:p>
        </p:txBody>
      </p:sp>
      <p:grpSp>
        <p:nvGrpSpPr>
          <p:cNvPr id="21" name="Group 20">
            <a:extLst>
              <a:ext uri="{FF2B5EF4-FFF2-40B4-BE49-F238E27FC236}">
                <a16:creationId xmlns:a16="http://schemas.microsoft.com/office/drawing/2014/main" id="{C4FE29BC-CE80-471E-90A5-B988AD8A2BD0}"/>
              </a:ext>
            </a:extLst>
          </p:cNvPr>
          <p:cNvGrpSpPr/>
          <p:nvPr/>
        </p:nvGrpSpPr>
        <p:grpSpPr>
          <a:xfrm>
            <a:off x="3683809" y="699891"/>
            <a:ext cx="609562" cy="360916"/>
            <a:chOff x="3400376" y="1313364"/>
            <a:chExt cx="785731" cy="438003"/>
          </a:xfrm>
        </p:grpSpPr>
        <p:sp>
          <p:nvSpPr>
            <p:cNvPr id="22" name="Arrow: Chevron 21">
              <a:extLst>
                <a:ext uri="{FF2B5EF4-FFF2-40B4-BE49-F238E27FC236}">
                  <a16:creationId xmlns:a16="http://schemas.microsoft.com/office/drawing/2014/main" id="{AC05311D-050D-4317-87C8-C35CCE2C58AF}"/>
                </a:ext>
              </a:extLst>
            </p:cNvPr>
            <p:cNvSpPr/>
            <p:nvPr/>
          </p:nvSpPr>
          <p:spPr>
            <a:xfrm>
              <a:off x="3730324" y="1313364"/>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Chevron 22">
              <a:extLst>
                <a:ext uri="{FF2B5EF4-FFF2-40B4-BE49-F238E27FC236}">
                  <a16:creationId xmlns:a16="http://schemas.microsoft.com/office/drawing/2014/main" id="{18F7F081-AF92-4F6E-87C4-A3C7C8ECC8FA}"/>
                </a:ext>
              </a:extLst>
            </p:cNvPr>
            <p:cNvSpPr/>
            <p:nvPr/>
          </p:nvSpPr>
          <p:spPr>
            <a:xfrm>
              <a:off x="3400376" y="1324383"/>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6" name="TextBox 25">
            <a:extLst>
              <a:ext uri="{FF2B5EF4-FFF2-40B4-BE49-F238E27FC236}">
                <a16:creationId xmlns:a16="http://schemas.microsoft.com/office/drawing/2014/main" id="{70E6490D-FE52-4C50-9F20-012742225413}"/>
              </a:ext>
            </a:extLst>
          </p:cNvPr>
          <p:cNvSpPr txBox="1"/>
          <p:nvPr/>
        </p:nvSpPr>
        <p:spPr>
          <a:xfrm>
            <a:off x="2682773" y="5839944"/>
            <a:ext cx="4556540" cy="246221"/>
          </a:xfrm>
          <a:prstGeom prst="rect">
            <a:avLst/>
          </a:prstGeom>
          <a:noFill/>
        </p:spPr>
        <p:txBody>
          <a:bodyPr wrap="square" rtlCol="0">
            <a:spAutoFit/>
          </a:bodyPr>
          <a:lstStyle/>
          <a:p>
            <a:r>
              <a:rPr lang="en-US" sz="1000" b="1">
                <a:solidFill>
                  <a:schemeClr val="bg1"/>
                </a:solidFill>
                <a:latin typeface="Century Gothic" panose="020B0502020202020204" pitchFamily="34" charset="0"/>
              </a:rPr>
              <a:t>Provisional Voting Reasons</a:t>
            </a:r>
          </a:p>
        </p:txBody>
      </p:sp>
      <p:sp>
        <p:nvSpPr>
          <p:cNvPr id="16" name="Text Box 7">
            <a:extLst>
              <a:ext uri="{FF2B5EF4-FFF2-40B4-BE49-F238E27FC236}">
                <a16:creationId xmlns:a16="http://schemas.microsoft.com/office/drawing/2014/main" id="{B79E2E1A-44C8-4244-B1A2-63255A6C8C76}"/>
              </a:ext>
            </a:extLst>
          </p:cNvPr>
          <p:cNvSpPr txBox="1">
            <a:spLocks noChangeArrowheads="1"/>
          </p:cNvSpPr>
          <p:nvPr/>
        </p:nvSpPr>
        <p:spPr bwMode="auto">
          <a:xfrm>
            <a:off x="2796586" y="1315767"/>
            <a:ext cx="6736793" cy="463740"/>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algn="ctr" eaLnBrk="0" fontAlgn="base" hangingPunct="0">
              <a:spcBef>
                <a:spcPct val="0"/>
              </a:spcBef>
              <a:spcAft>
                <a:spcPct val="0"/>
              </a:spcAft>
            </a:pPr>
            <a:r>
              <a:rPr lang="en-US" altLang="en-US" sz="1600" b="1" cap="all">
                <a:solidFill>
                  <a:srgbClr val="233962"/>
                </a:solidFill>
                <a:latin typeface="Calibri"/>
                <a:cs typeface="Calibri"/>
              </a:rPr>
              <a:t>Moved </a:t>
            </a:r>
            <a:r>
              <a:rPr lang="en-US" altLang="en-US" sz="1600" b="1" u="sng" cap="all">
                <a:solidFill>
                  <a:srgbClr val="233962"/>
                </a:solidFill>
                <a:latin typeface="Calibri"/>
                <a:cs typeface="Calibri"/>
              </a:rPr>
              <a:t>less than 30 </a:t>
            </a:r>
            <a:r>
              <a:rPr lang="en-US" altLang="en-US" sz="1600" b="1" cap="all">
                <a:solidFill>
                  <a:srgbClr val="233962"/>
                </a:solidFill>
                <a:latin typeface="Calibri"/>
                <a:cs typeface="Calibri"/>
              </a:rPr>
              <a:t>days to address within county</a:t>
            </a:r>
          </a:p>
        </p:txBody>
      </p:sp>
      <p:sp>
        <p:nvSpPr>
          <p:cNvPr id="20" name="Rectangle 3">
            <a:extLst>
              <a:ext uri="{FF2B5EF4-FFF2-40B4-BE49-F238E27FC236}">
                <a16:creationId xmlns:a16="http://schemas.microsoft.com/office/drawing/2014/main" id="{097A59A1-01CC-46D0-AA74-8F7CFB39388B}"/>
              </a:ext>
            </a:extLst>
          </p:cNvPr>
          <p:cNvSpPr>
            <a:spLocks noChangeArrowheads="1"/>
          </p:cNvSpPr>
          <p:nvPr/>
        </p:nvSpPr>
        <p:spPr bwMode="auto">
          <a:xfrm>
            <a:off x="2748265" y="2260999"/>
            <a:ext cx="6749868" cy="955908"/>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r>
              <a:rPr lang="en-US" altLang="en-US" sz="1400">
                <a:solidFill>
                  <a:srgbClr val="FFFFFF"/>
                </a:solidFill>
                <a:latin typeface="Calibri"/>
                <a:cs typeface="Calibri"/>
              </a:rPr>
              <a:t>During the one-stop early voting period, if the voter moved less than 30 days from the date of the election, the voter’s address should not be updated. The voter should be issued both a ballot based on their previous address in the county and a voter registration form to update their address in the county for future elections.</a:t>
            </a:r>
            <a:endParaRPr lang="en-US" altLang="en-US" sz="2000" i="0" u="none" strike="noStrike" cap="none" normalizeH="0" baseline="0">
              <a:ln>
                <a:noFill/>
              </a:ln>
              <a:solidFill>
                <a:schemeClr val="tx1"/>
              </a:solidFill>
              <a:effectLst/>
              <a:latin typeface="Calibri"/>
              <a:cs typeface="Calibri"/>
            </a:endParaRPr>
          </a:p>
        </p:txBody>
      </p:sp>
      <p:sp>
        <p:nvSpPr>
          <p:cNvPr id="25" name="Rectangle 2">
            <a:extLst>
              <a:ext uri="{FF2B5EF4-FFF2-40B4-BE49-F238E27FC236}">
                <a16:creationId xmlns:a16="http://schemas.microsoft.com/office/drawing/2014/main" id="{86BE6379-24D8-415B-ABC2-9D0D8D0DB4B6}"/>
              </a:ext>
            </a:extLst>
          </p:cNvPr>
          <p:cNvSpPr>
            <a:spLocks noChangeArrowheads="1"/>
          </p:cNvSpPr>
          <p:nvPr/>
        </p:nvSpPr>
        <p:spPr bwMode="auto">
          <a:xfrm>
            <a:off x="2742734" y="1994410"/>
            <a:ext cx="2412362" cy="266589"/>
          </a:xfrm>
          <a:prstGeom prst="rect">
            <a:avLst/>
          </a:prstGeom>
          <a:solidFill>
            <a:srgbClr val="B1CFE5"/>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rgbClr val="233962"/>
                </a:solidFill>
                <a:effectLst/>
                <a:latin typeface="Calibri" panose="020F0502020204030204" pitchFamily="34" charset="0"/>
              </a:rPr>
              <a:t>One Stop</a:t>
            </a:r>
            <a:endParaRPr kumimoji="0" lang="en-US" altLang="en-US" sz="2000" b="0" i="0" u="none" strike="noStrike" cap="none" normalizeH="0" baseline="0">
              <a:ln>
                <a:noFill/>
              </a:ln>
              <a:solidFill>
                <a:schemeClr val="tx1"/>
              </a:solidFill>
              <a:effectLst/>
              <a:latin typeface="Arial" panose="020B0604020202020204" pitchFamily="34" charset="0"/>
            </a:endParaRPr>
          </a:p>
        </p:txBody>
      </p:sp>
      <p:sp>
        <p:nvSpPr>
          <p:cNvPr id="27" name="Rectangle 3">
            <a:extLst>
              <a:ext uri="{FF2B5EF4-FFF2-40B4-BE49-F238E27FC236}">
                <a16:creationId xmlns:a16="http://schemas.microsoft.com/office/drawing/2014/main" id="{1ABA9C4F-242E-45CE-856E-FCFECC9B6FD4}"/>
              </a:ext>
            </a:extLst>
          </p:cNvPr>
          <p:cNvSpPr>
            <a:spLocks noChangeArrowheads="1"/>
          </p:cNvSpPr>
          <p:nvPr/>
        </p:nvSpPr>
        <p:spPr bwMode="auto">
          <a:xfrm>
            <a:off x="2742734" y="3681978"/>
            <a:ext cx="6749868" cy="1458999"/>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r>
              <a:rPr lang="en-US" altLang="en-US" sz="1400">
                <a:solidFill>
                  <a:srgbClr val="FFFFFF"/>
                </a:solidFill>
                <a:latin typeface="Calibri" panose="020F0502020204030204" pitchFamily="34" charset="0"/>
              </a:rPr>
              <a:t>On Election Day, the voter’s proper precinct is based on their previous address. If the voter presents to vote at the polling place for the precinct based on their previous address, they should be issued a regular ballot. The voter should be given a voter registration update form to update their address in the county for future elections. If the voter presents to vote at any other polling site, they should be referred to their proper voting site or to the Help Station to vote a provisional ballot.</a:t>
            </a:r>
          </a:p>
        </p:txBody>
      </p:sp>
      <p:sp>
        <p:nvSpPr>
          <p:cNvPr id="28" name="Rectangle 2">
            <a:extLst>
              <a:ext uri="{FF2B5EF4-FFF2-40B4-BE49-F238E27FC236}">
                <a16:creationId xmlns:a16="http://schemas.microsoft.com/office/drawing/2014/main" id="{C7C1A617-ED48-43D4-9256-C36AAE9B5863}"/>
              </a:ext>
            </a:extLst>
          </p:cNvPr>
          <p:cNvSpPr>
            <a:spLocks noChangeArrowheads="1"/>
          </p:cNvSpPr>
          <p:nvPr/>
        </p:nvSpPr>
        <p:spPr bwMode="auto">
          <a:xfrm>
            <a:off x="2737203" y="3415389"/>
            <a:ext cx="2412362" cy="266589"/>
          </a:xfrm>
          <a:prstGeom prst="rect">
            <a:avLst/>
          </a:prstGeom>
          <a:solidFill>
            <a:srgbClr val="A0191D"/>
          </a:solidFill>
          <a:ln>
            <a:noFill/>
          </a:ln>
          <a:effec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bg1"/>
                </a:solidFill>
                <a:effectLst/>
                <a:latin typeface="Calibri" panose="020F0502020204030204" pitchFamily="34" charset="0"/>
              </a:rPr>
              <a:t>Election Day</a:t>
            </a:r>
            <a:endParaRPr kumimoji="0" lang="en-US" altLang="en-US" sz="2000" b="0" i="0" u="none" strike="noStrike" cap="none" normalizeH="0" baseline="0">
              <a:ln>
                <a:noFill/>
              </a:ln>
              <a:solidFill>
                <a:schemeClr val="bg1"/>
              </a:solidFill>
              <a:effectLst/>
              <a:latin typeface="Arial" panose="020B0604020202020204" pitchFamily="34" charset="0"/>
            </a:endParaRPr>
          </a:p>
        </p:txBody>
      </p:sp>
    </p:spTree>
    <p:custDataLst>
      <p:tags r:id="rId1"/>
    </p:custDataLst>
    <p:extLst>
      <p:ext uri="{BB962C8B-B14F-4D97-AF65-F5344CB8AC3E}">
        <p14:creationId xmlns:p14="http://schemas.microsoft.com/office/powerpoint/2010/main" val="13302731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6">
            <a:extLst>
              <a:ext uri="{FF2B5EF4-FFF2-40B4-BE49-F238E27FC236}">
                <a16:creationId xmlns:a16="http://schemas.microsoft.com/office/drawing/2014/main" id="{602E18F8-FC1E-42AF-BC4A-21AC335CA496}"/>
              </a:ext>
            </a:extLst>
          </p:cNvPr>
          <p:cNvSpPr>
            <a:spLocks noChangeArrowheads="1"/>
          </p:cNvSpPr>
          <p:nvPr/>
        </p:nvSpPr>
        <p:spPr bwMode="auto">
          <a:xfrm>
            <a:off x="2693864" y="5859677"/>
            <a:ext cx="6839515" cy="347511"/>
          </a:xfrm>
          <a:prstGeom prst="rect">
            <a:avLst/>
          </a:prstGeom>
          <a:solidFill>
            <a:srgbClr val="233962"/>
          </a:solidFill>
          <a:ln w="25400" algn="ctr">
            <a:solidFill>
              <a:srgbClr val="233962"/>
            </a:solidFill>
            <a:miter lim="800000"/>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pic>
        <p:nvPicPr>
          <p:cNvPr id="11" name="Picture 57" descr="logo_rec_elections_white_white">
            <a:extLst>
              <a:ext uri="{FF2B5EF4-FFF2-40B4-BE49-F238E27FC236}">
                <a16:creationId xmlns:a16="http://schemas.microsoft.com/office/drawing/2014/main" id="{DB45EAA4-5F68-4FD0-BCB9-589953248DC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3864" y="7644588"/>
            <a:ext cx="2571780" cy="466674"/>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pic>
      <p:sp>
        <p:nvSpPr>
          <p:cNvPr id="12" name="Text Box 58">
            <a:extLst>
              <a:ext uri="{FF2B5EF4-FFF2-40B4-BE49-F238E27FC236}">
                <a16:creationId xmlns:a16="http://schemas.microsoft.com/office/drawing/2014/main" id="{15C8901E-FA6D-4FC6-99FB-18141E13105C}"/>
              </a:ext>
            </a:extLst>
          </p:cNvPr>
          <p:cNvSpPr txBox="1">
            <a:spLocks noChangeArrowheads="1"/>
          </p:cNvSpPr>
          <p:nvPr/>
        </p:nvSpPr>
        <p:spPr bwMode="auto">
          <a:xfrm>
            <a:off x="3856159" y="5850862"/>
            <a:ext cx="5644978" cy="356326"/>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algn="r" eaLnBrk="0" fontAlgn="base" hangingPunct="0">
              <a:spcBef>
                <a:spcPct val="0"/>
              </a:spcBef>
              <a:spcAft>
                <a:spcPct val="0"/>
              </a:spcAft>
            </a:pPr>
            <a:r>
              <a:rPr lang="en-US" altLang="en-US" sz="1000" b="1" kern="0">
                <a:solidFill>
                  <a:srgbClr val="FFFFFF"/>
                </a:solidFill>
                <a:latin typeface="Century Gothic" panose="020B0502020202020204" pitchFamily="34" charset="0"/>
              </a:rPr>
              <a:t>Help Station | 9</a:t>
            </a:r>
          </a:p>
        </p:txBody>
      </p:sp>
      <p:sp>
        <p:nvSpPr>
          <p:cNvPr id="13" name="Text Box 59">
            <a:extLst>
              <a:ext uri="{FF2B5EF4-FFF2-40B4-BE49-F238E27FC236}">
                <a16:creationId xmlns:a16="http://schemas.microsoft.com/office/drawing/2014/main" id="{89B1A7F3-95BD-4C26-A9FA-70767A1CC411}"/>
              </a:ext>
            </a:extLst>
          </p:cNvPr>
          <p:cNvSpPr txBox="1">
            <a:spLocks noChangeAspect="1" noChangeArrowheads="1"/>
          </p:cNvSpPr>
          <p:nvPr/>
        </p:nvSpPr>
        <p:spPr bwMode="auto">
          <a:xfrm>
            <a:off x="2658621" y="-899362"/>
            <a:ext cx="6874758" cy="46667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2800" b="1" i="0" u="none" strike="noStrike" kern="0" cap="none" spc="0" normalizeH="0" baseline="0" noProof="0">
                <a:ln>
                  <a:noFill/>
                </a:ln>
                <a:solidFill>
                  <a:srgbClr val="FFFFFF"/>
                </a:solidFill>
                <a:effectLst/>
                <a:uLnTx/>
                <a:uFillTx/>
                <a:latin typeface="Century Gothic" panose="020B0502020202020204" pitchFamily="34" charset="0"/>
              </a:rPr>
              <a:t>Step 6: Party Affiliation Review</a:t>
            </a:r>
            <a:endParaRPr kumimoji="0" lang="en-US" altLang="en-US" sz="2400" b="0" i="0" u="none" strike="noStrike" kern="0" cap="none" spc="0" normalizeH="0" baseline="0" noProof="0">
              <a:ln>
                <a:noFill/>
              </a:ln>
              <a:solidFill>
                <a:prstClr val="black"/>
              </a:solidFill>
              <a:effectLst/>
              <a:uLnTx/>
              <a:uFillTx/>
              <a:latin typeface="Arial" panose="020B0604020202020204" pitchFamily="34" charset="0"/>
            </a:endParaRPr>
          </a:p>
        </p:txBody>
      </p:sp>
      <p:sp>
        <p:nvSpPr>
          <p:cNvPr id="14" name="Rectangle 61">
            <a:extLst>
              <a:ext uri="{FF2B5EF4-FFF2-40B4-BE49-F238E27FC236}">
                <a16:creationId xmlns:a16="http://schemas.microsoft.com/office/drawing/2014/main" id="{3BF624F3-40DB-42D5-9A14-60AF162BFBA2}"/>
              </a:ext>
            </a:extLst>
          </p:cNvPr>
          <p:cNvSpPr>
            <a:spLocks noChangeArrowheads="1"/>
          </p:cNvSpPr>
          <p:nvPr/>
        </p:nvSpPr>
        <p:spPr bwMode="auto">
          <a:xfrm>
            <a:off x="4404099" y="653649"/>
            <a:ext cx="3657600" cy="44577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1600" b="1" i="0" u="none" strike="noStrike" kern="0" cap="none" spc="0" normalizeH="0" baseline="0" noProof="0">
                <a:ln>
                  <a:noFill/>
                </a:ln>
                <a:solidFill>
                  <a:srgbClr val="FFFFFF"/>
                </a:solidFill>
                <a:effectLst/>
                <a:uLnTx/>
                <a:uFillTx/>
                <a:latin typeface="Century Gothic" panose="020B0502020202020204" pitchFamily="34" charset="0"/>
              </a:rPr>
              <a:t>Unreported Moves</a:t>
            </a:r>
            <a:endParaRPr kumimoji="0" lang="en-US" altLang="en-US" sz="2400" b="0" i="0" u="none" strike="noStrike" kern="0" cap="none" spc="0" normalizeH="0" baseline="0" noProof="0">
              <a:ln>
                <a:noFill/>
              </a:ln>
              <a:solidFill>
                <a:prstClr val="black"/>
              </a:solidFill>
              <a:effectLst/>
              <a:uLnTx/>
              <a:uFillTx/>
              <a:latin typeface="Century Gothic" panose="020B0502020202020204" pitchFamily="34" charset="0"/>
            </a:endParaRPr>
          </a:p>
        </p:txBody>
      </p:sp>
      <p:grpSp>
        <p:nvGrpSpPr>
          <p:cNvPr id="21" name="Group 20">
            <a:extLst>
              <a:ext uri="{FF2B5EF4-FFF2-40B4-BE49-F238E27FC236}">
                <a16:creationId xmlns:a16="http://schemas.microsoft.com/office/drawing/2014/main" id="{C4FE29BC-CE80-471E-90A5-B988AD8A2BD0}"/>
              </a:ext>
            </a:extLst>
          </p:cNvPr>
          <p:cNvGrpSpPr/>
          <p:nvPr/>
        </p:nvGrpSpPr>
        <p:grpSpPr>
          <a:xfrm>
            <a:off x="3683809" y="699891"/>
            <a:ext cx="609562" cy="360916"/>
            <a:chOff x="3400376" y="1313364"/>
            <a:chExt cx="785731" cy="438003"/>
          </a:xfrm>
        </p:grpSpPr>
        <p:sp>
          <p:nvSpPr>
            <p:cNvPr id="22" name="Arrow: Chevron 21">
              <a:extLst>
                <a:ext uri="{FF2B5EF4-FFF2-40B4-BE49-F238E27FC236}">
                  <a16:creationId xmlns:a16="http://schemas.microsoft.com/office/drawing/2014/main" id="{AC05311D-050D-4317-87C8-C35CCE2C58AF}"/>
                </a:ext>
              </a:extLst>
            </p:cNvPr>
            <p:cNvSpPr/>
            <p:nvPr/>
          </p:nvSpPr>
          <p:spPr>
            <a:xfrm>
              <a:off x="3730324" y="1313364"/>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Chevron 22">
              <a:extLst>
                <a:ext uri="{FF2B5EF4-FFF2-40B4-BE49-F238E27FC236}">
                  <a16:creationId xmlns:a16="http://schemas.microsoft.com/office/drawing/2014/main" id="{18F7F081-AF92-4F6E-87C4-A3C7C8ECC8FA}"/>
                </a:ext>
              </a:extLst>
            </p:cNvPr>
            <p:cNvSpPr/>
            <p:nvPr/>
          </p:nvSpPr>
          <p:spPr>
            <a:xfrm>
              <a:off x="3400376" y="1324383"/>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6" name="TextBox 25">
            <a:extLst>
              <a:ext uri="{FF2B5EF4-FFF2-40B4-BE49-F238E27FC236}">
                <a16:creationId xmlns:a16="http://schemas.microsoft.com/office/drawing/2014/main" id="{70E6490D-FE52-4C50-9F20-012742225413}"/>
              </a:ext>
            </a:extLst>
          </p:cNvPr>
          <p:cNvSpPr txBox="1"/>
          <p:nvPr/>
        </p:nvSpPr>
        <p:spPr>
          <a:xfrm>
            <a:off x="2682773" y="5839944"/>
            <a:ext cx="4556540" cy="246221"/>
          </a:xfrm>
          <a:prstGeom prst="rect">
            <a:avLst/>
          </a:prstGeom>
          <a:noFill/>
        </p:spPr>
        <p:txBody>
          <a:bodyPr wrap="square" rtlCol="0">
            <a:spAutoFit/>
          </a:bodyPr>
          <a:lstStyle/>
          <a:p>
            <a:r>
              <a:rPr lang="en-US" sz="1000" b="1">
                <a:solidFill>
                  <a:schemeClr val="bg1"/>
                </a:solidFill>
                <a:latin typeface="Century Gothic" panose="020B0502020202020204" pitchFamily="34" charset="0"/>
              </a:rPr>
              <a:t>Provisional Voting Reasons</a:t>
            </a:r>
          </a:p>
        </p:txBody>
      </p:sp>
      <p:sp>
        <p:nvSpPr>
          <p:cNvPr id="16" name="Text Box 7">
            <a:extLst>
              <a:ext uri="{FF2B5EF4-FFF2-40B4-BE49-F238E27FC236}">
                <a16:creationId xmlns:a16="http://schemas.microsoft.com/office/drawing/2014/main" id="{B79E2E1A-44C8-4244-B1A2-63255A6C8C76}"/>
              </a:ext>
            </a:extLst>
          </p:cNvPr>
          <p:cNvSpPr txBox="1">
            <a:spLocks noChangeArrowheads="1"/>
          </p:cNvSpPr>
          <p:nvPr/>
        </p:nvSpPr>
        <p:spPr bwMode="auto">
          <a:xfrm>
            <a:off x="2796586" y="1315767"/>
            <a:ext cx="6736793" cy="463740"/>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algn="ctr" eaLnBrk="0" fontAlgn="base" hangingPunct="0">
              <a:spcBef>
                <a:spcPct val="0"/>
              </a:spcBef>
              <a:spcAft>
                <a:spcPct val="0"/>
              </a:spcAft>
            </a:pPr>
            <a:r>
              <a:rPr lang="en-US" altLang="en-US" sz="1600" b="1" cap="all">
                <a:solidFill>
                  <a:srgbClr val="233962"/>
                </a:solidFill>
                <a:latin typeface="Calibri" panose="020F0502020204030204" pitchFamily="34" charset="0"/>
              </a:rPr>
              <a:t>Moved to address in </a:t>
            </a:r>
            <a:r>
              <a:rPr lang="en-US" altLang="en-US" sz="1600" b="1" u="sng" cap="all">
                <a:solidFill>
                  <a:srgbClr val="233962"/>
                </a:solidFill>
                <a:latin typeface="Calibri" panose="020F0502020204030204" pitchFamily="34" charset="0"/>
              </a:rPr>
              <a:t>another county</a:t>
            </a:r>
          </a:p>
        </p:txBody>
      </p:sp>
      <p:sp>
        <p:nvSpPr>
          <p:cNvPr id="20" name="Rectangle 3">
            <a:extLst>
              <a:ext uri="{FF2B5EF4-FFF2-40B4-BE49-F238E27FC236}">
                <a16:creationId xmlns:a16="http://schemas.microsoft.com/office/drawing/2014/main" id="{097A59A1-01CC-46D0-AA74-8F7CFB39388B}"/>
              </a:ext>
            </a:extLst>
          </p:cNvPr>
          <p:cNvSpPr>
            <a:spLocks noChangeArrowheads="1"/>
          </p:cNvSpPr>
          <p:nvPr/>
        </p:nvSpPr>
        <p:spPr bwMode="auto">
          <a:xfrm>
            <a:off x="2748265" y="2260999"/>
            <a:ext cx="6749868" cy="955908"/>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eaLnBrk="0" fontAlgn="base" hangingPunct="0">
              <a:spcBef>
                <a:spcPct val="0"/>
              </a:spcBef>
              <a:spcAft>
                <a:spcPct val="0"/>
              </a:spcAft>
            </a:pPr>
            <a:r>
              <a:rPr lang="en-US" altLang="en-US" sz="1400">
                <a:solidFill>
                  <a:srgbClr val="FFFFFF"/>
                </a:solidFill>
                <a:latin typeface="Calibri"/>
                <a:cs typeface="Calibri"/>
              </a:rPr>
              <a:t>Regardless of whether the voter is presenting to vote during the one-stop early voting period or on Election Day, the voter is no longer qualified to vote in the county. If the voter insists on voting, the voter should be referred to the Help Station and offered a provisional ballot.</a:t>
            </a:r>
            <a:endParaRPr kumimoji="0" lang="en-US" altLang="en-US" sz="2000" i="0" u="none" strike="noStrike" cap="none" normalizeH="0" baseline="0">
              <a:ln>
                <a:noFill/>
              </a:ln>
              <a:solidFill>
                <a:schemeClr val="tx1"/>
              </a:solidFill>
              <a:effectLst/>
              <a:latin typeface="Calibri"/>
              <a:cs typeface="Calibri"/>
            </a:endParaRPr>
          </a:p>
        </p:txBody>
      </p:sp>
      <p:sp>
        <p:nvSpPr>
          <p:cNvPr id="25" name="Rectangle 2">
            <a:extLst>
              <a:ext uri="{FF2B5EF4-FFF2-40B4-BE49-F238E27FC236}">
                <a16:creationId xmlns:a16="http://schemas.microsoft.com/office/drawing/2014/main" id="{86BE6379-24D8-415B-ABC2-9D0D8D0DB4B6}"/>
              </a:ext>
            </a:extLst>
          </p:cNvPr>
          <p:cNvSpPr>
            <a:spLocks noChangeArrowheads="1"/>
          </p:cNvSpPr>
          <p:nvPr/>
        </p:nvSpPr>
        <p:spPr bwMode="auto">
          <a:xfrm>
            <a:off x="2742734" y="1994410"/>
            <a:ext cx="2412362" cy="266589"/>
          </a:xfrm>
          <a:prstGeom prst="rect">
            <a:avLst/>
          </a:prstGeom>
          <a:solidFill>
            <a:srgbClr val="B1CFE5"/>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rgbClr val="233962"/>
                </a:solidFill>
                <a:effectLst/>
                <a:latin typeface="Calibri" panose="020F0502020204030204" pitchFamily="34" charset="0"/>
              </a:rPr>
              <a:t>Moved More than 30 Days</a:t>
            </a:r>
            <a:endParaRPr kumimoji="0" lang="en-US" altLang="en-US" sz="2000" b="0" i="0" u="none" strike="noStrike" cap="none" normalizeH="0" baseline="0">
              <a:ln>
                <a:noFill/>
              </a:ln>
              <a:solidFill>
                <a:schemeClr val="tx1"/>
              </a:solidFill>
              <a:effectLst/>
              <a:latin typeface="Arial" panose="020B0604020202020204" pitchFamily="34" charset="0"/>
            </a:endParaRPr>
          </a:p>
        </p:txBody>
      </p:sp>
      <p:sp>
        <p:nvSpPr>
          <p:cNvPr id="27" name="Rectangle 3">
            <a:extLst>
              <a:ext uri="{FF2B5EF4-FFF2-40B4-BE49-F238E27FC236}">
                <a16:creationId xmlns:a16="http://schemas.microsoft.com/office/drawing/2014/main" id="{1ABA9C4F-242E-45CE-856E-FCFECC9B6FD4}"/>
              </a:ext>
            </a:extLst>
          </p:cNvPr>
          <p:cNvSpPr>
            <a:spLocks noChangeArrowheads="1"/>
          </p:cNvSpPr>
          <p:nvPr/>
        </p:nvSpPr>
        <p:spPr bwMode="auto">
          <a:xfrm>
            <a:off x="2742734" y="3867507"/>
            <a:ext cx="6749868" cy="948694"/>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r>
              <a:rPr lang="en-US" altLang="en-US" sz="1400">
                <a:solidFill>
                  <a:srgbClr val="FFFFFF"/>
                </a:solidFill>
                <a:latin typeface="Calibri" panose="020F0502020204030204" pitchFamily="34" charset="0"/>
              </a:rPr>
              <a:t>The voter’s proper precinct is still based on their previous address. The voter is still eligible to vote a regular ballot at the voting site based on their previous precinct. Inform the voter that they should register to vote in their new county for purposes of future elections.</a:t>
            </a:r>
          </a:p>
        </p:txBody>
      </p:sp>
      <p:sp>
        <p:nvSpPr>
          <p:cNvPr id="28" name="Rectangle 2">
            <a:extLst>
              <a:ext uri="{FF2B5EF4-FFF2-40B4-BE49-F238E27FC236}">
                <a16:creationId xmlns:a16="http://schemas.microsoft.com/office/drawing/2014/main" id="{C7C1A617-ED48-43D4-9256-C36AAE9B5863}"/>
              </a:ext>
            </a:extLst>
          </p:cNvPr>
          <p:cNvSpPr>
            <a:spLocks noChangeArrowheads="1"/>
          </p:cNvSpPr>
          <p:nvPr/>
        </p:nvSpPr>
        <p:spPr bwMode="auto">
          <a:xfrm>
            <a:off x="2737203" y="3600917"/>
            <a:ext cx="2412362" cy="266589"/>
          </a:xfrm>
          <a:prstGeom prst="rect">
            <a:avLst/>
          </a:prstGeom>
          <a:solidFill>
            <a:srgbClr val="A0191D"/>
          </a:solidFill>
          <a:ln>
            <a:noFill/>
          </a:ln>
          <a:effec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a:ln>
                  <a:noFill/>
                </a:ln>
                <a:solidFill>
                  <a:schemeClr val="bg1"/>
                </a:solidFill>
                <a:effectLst/>
                <a:latin typeface="Calibri" panose="020F0502020204030204" pitchFamily="34" charset="0"/>
              </a:rPr>
              <a:t>Moved Less than 30 Days</a:t>
            </a:r>
            <a:endParaRPr kumimoji="0" lang="en-US" altLang="en-US" sz="2000" b="0" i="0" u="none" strike="noStrike" cap="none" normalizeH="0" baseline="0">
              <a:ln>
                <a:noFill/>
              </a:ln>
              <a:solidFill>
                <a:schemeClr val="bg1"/>
              </a:solidFill>
              <a:effectLst/>
              <a:latin typeface="Arial" panose="020B0604020202020204" pitchFamily="34" charset="0"/>
            </a:endParaRPr>
          </a:p>
        </p:txBody>
      </p:sp>
    </p:spTree>
    <p:custDataLst>
      <p:tags r:id="rId1"/>
    </p:custDataLst>
    <p:extLst>
      <p:ext uri="{BB962C8B-B14F-4D97-AF65-F5344CB8AC3E}">
        <p14:creationId xmlns:p14="http://schemas.microsoft.com/office/powerpoint/2010/main" val="2558444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6">
            <a:extLst>
              <a:ext uri="{FF2B5EF4-FFF2-40B4-BE49-F238E27FC236}">
                <a16:creationId xmlns:a16="http://schemas.microsoft.com/office/drawing/2014/main" id="{602E18F8-FC1E-42AF-BC4A-21AC335CA496}"/>
              </a:ext>
            </a:extLst>
          </p:cNvPr>
          <p:cNvSpPr>
            <a:spLocks noChangeArrowheads="1"/>
          </p:cNvSpPr>
          <p:nvPr/>
        </p:nvSpPr>
        <p:spPr bwMode="auto">
          <a:xfrm>
            <a:off x="2693864" y="5859677"/>
            <a:ext cx="6839515" cy="347511"/>
          </a:xfrm>
          <a:prstGeom prst="rect">
            <a:avLst/>
          </a:prstGeom>
          <a:solidFill>
            <a:srgbClr val="233962"/>
          </a:solidFill>
          <a:ln w="25400" algn="ctr">
            <a:solidFill>
              <a:srgbClr val="233962"/>
            </a:solidFill>
            <a:miter lim="800000"/>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pic>
        <p:nvPicPr>
          <p:cNvPr id="11" name="Picture 57" descr="logo_rec_elections_white_white">
            <a:extLst>
              <a:ext uri="{FF2B5EF4-FFF2-40B4-BE49-F238E27FC236}">
                <a16:creationId xmlns:a16="http://schemas.microsoft.com/office/drawing/2014/main" id="{DB45EAA4-5F68-4FD0-BCB9-589953248DC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3864" y="7644588"/>
            <a:ext cx="2571780" cy="466674"/>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pic>
      <p:sp>
        <p:nvSpPr>
          <p:cNvPr id="12" name="Text Box 58">
            <a:extLst>
              <a:ext uri="{FF2B5EF4-FFF2-40B4-BE49-F238E27FC236}">
                <a16:creationId xmlns:a16="http://schemas.microsoft.com/office/drawing/2014/main" id="{15C8901E-FA6D-4FC6-99FB-18141E13105C}"/>
              </a:ext>
            </a:extLst>
          </p:cNvPr>
          <p:cNvSpPr txBox="1">
            <a:spLocks noChangeArrowheads="1"/>
          </p:cNvSpPr>
          <p:nvPr/>
        </p:nvSpPr>
        <p:spPr bwMode="auto">
          <a:xfrm>
            <a:off x="3856159" y="5850862"/>
            <a:ext cx="5644978" cy="356326"/>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algn="r" eaLnBrk="0" fontAlgn="base" hangingPunct="0">
              <a:spcBef>
                <a:spcPct val="0"/>
              </a:spcBef>
              <a:spcAft>
                <a:spcPct val="0"/>
              </a:spcAft>
            </a:pPr>
            <a:r>
              <a:rPr lang="en-US" altLang="en-US" sz="1000" b="1" kern="0">
                <a:solidFill>
                  <a:srgbClr val="FFFFFF"/>
                </a:solidFill>
                <a:latin typeface="Century Gothic" panose="020B0502020202020204" pitchFamily="34" charset="0"/>
              </a:rPr>
              <a:t>Help Station | 11</a:t>
            </a:r>
          </a:p>
        </p:txBody>
      </p:sp>
      <p:sp>
        <p:nvSpPr>
          <p:cNvPr id="13" name="Text Box 59">
            <a:extLst>
              <a:ext uri="{FF2B5EF4-FFF2-40B4-BE49-F238E27FC236}">
                <a16:creationId xmlns:a16="http://schemas.microsoft.com/office/drawing/2014/main" id="{89B1A7F3-95BD-4C26-A9FA-70767A1CC411}"/>
              </a:ext>
            </a:extLst>
          </p:cNvPr>
          <p:cNvSpPr txBox="1">
            <a:spLocks noChangeAspect="1" noChangeArrowheads="1"/>
          </p:cNvSpPr>
          <p:nvPr/>
        </p:nvSpPr>
        <p:spPr bwMode="auto">
          <a:xfrm>
            <a:off x="2658621" y="-899362"/>
            <a:ext cx="6874758" cy="46667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2800" b="1" i="0" u="none" strike="noStrike" kern="0" cap="none" spc="0" normalizeH="0" baseline="0" noProof="0">
                <a:ln>
                  <a:noFill/>
                </a:ln>
                <a:solidFill>
                  <a:srgbClr val="FFFFFF"/>
                </a:solidFill>
                <a:effectLst/>
                <a:uLnTx/>
                <a:uFillTx/>
                <a:latin typeface="Century Gothic" panose="020B0502020202020204" pitchFamily="34" charset="0"/>
              </a:rPr>
              <a:t>Step 6: Party Affiliation Review</a:t>
            </a:r>
            <a:endParaRPr kumimoji="0" lang="en-US" altLang="en-US" sz="2400" b="0" i="0" u="none" strike="noStrike" kern="0" cap="none" spc="0" normalizeH="0" baseline="0" noProof="0">
              <a:ln>
                <a:noFill/>
              </a:ln>
              <a:solidFill>
                <a:prstClr val="black"/>
              </a:solidFill>
              <a:effectLst/>
              <a:uLnTx/>
              <a:uFillTx/>
              <a:latin typeface="Arial" panose="020B0604020202020204" pitchFamily="34" charset="0"/>
            </a:endParaRPr>
          </a:p>
        </p:txBody>
      </p:sp>
      <p:sp>
        <p:nvSpPr>
          <p:cNvPr id="14" name="Rectangle 61">
            <a:extLst>
              <a:ext uri="{FF2B5EF4-FFF2-40B4-BE49-F238E27FC236}">
                <a16:creationId xmlns:a16="http://schemas.microsoft.com/office/drawing/2014/main" id="{3BF624F3-40DB-42D5-9A14-60AF162BFBA2}"/>
              </a:ext>
            </a:extLst>
          </p:cNvPr>
          <p:cNvSpPr>
            <a:spLocks noChangeArrowheads="1"/>
          </p:cNvSpPr>
          <p:nvPr/>
        </p:nvSpPr>
        <p:spPr bwMode="auto">
          <a:xfrm>
            <a:off x="4404099" y="653649"/>
            <a:ext cx="3657600" cy="44577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1600" b="1" i="0" u="none" strike="noStrike" kern="0" cap="none" spc="0" normalizeH="0" baseline="0" noProof="0">
                <a:ln>
                  <a:noFill/>
                </a:ln>
                <a:solidFill>
                  <a:srgbClr val="FFFFFF"/>
                </a:solidFill>
                <a:effectLst/>
                <a:uLnTx/>
                <a:uFillTx/>
                <a:latin typeface="Century Gothic" panose="020B0502020202020204" pitchFamily="34" charset="0"/>
              </a:rPr>
              <a:t>Incorrect Precinct</a:t>
            </a:r>
            <a:endParaRPr kumimoji="0" lang="en-US" altLang="en-US" sz="2400" b="0" i="0" u="none" strike="noStrike" kern="0" cap="none" spc="0" normalizeH="0" baseline="0" noProof="0">
              <a:ln>
                <a:noFill/>
              </a:ln>
              <a:solidFill>
                <a:prstClr val="black"/>
              </a:solidFill>
              <a:effectLst/>
              <a:uLnTx/>
              <a:uFillTx/>
              <a:latin typeface="Century Gothic" panose="020B0502020202020204" pitchFamily="34" charset="0"/>
            </a:endParaRPr>
          </a:p>
        </p:txBody>
      </p:sp>
      <p:sp>
        <p:nvSpPr>
          <p:cNvPr id="18" name="Text Box 7">
            <a:extLst>
              <a:ext uri="{FF2B5EF4-FFF2-40B4-BE49-F238E27FC236}">
                <a16:creationId xmlns:a16="http://schemas.microsoft.com/office/drawing/2014/main" id="{E04F60A2-027F-4DAA-AAA9-561A6F0793A6}"/>
              </a:ext>
            </a:extLst>
          </p:cNvPr>
          <p:cNvSpPr txBox="1">
            <a:spLocks noChangeArrowheads="1"/>
          </p:cNvSpPr>
          <p:nvPr/>
        </p:nvSpPr>
        <p:spPr bwMode="auto">
          <a:xfrm>
            <a:off x="2843718" y="1302541"/>
            <a:ext cx="6778362" cy="1493846"/>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r>
              <a:rPr lang="en-US" altLang="en-US" sz="1400">
                <a:solidFill>
                  <a:srgbClr val="233962"/>
                </a:solidFill>
                <a:latin typeface="Calibri"/>
                <a:cs typeface="Calibri"/>
              </a:rPr>
              <a:t>This is used when a voter is requesting to vote at a polling place on Election Day that is not the polling place for the voter’s precinct. The voter’s precinct assigned to them based on their address 30 or more days prior to Election Day.</a:t>
            </a:r>
          </a:p>
          <a:p>
            <a:pPr lvl="0" eaLnBrk="0" fontAlgn="base" hangingPunct="0">
              <a:spcBef>
                <a:spcPct val="0"/>
              </a:spcBef>
              <a:spcAft>
                <a:spcPct val="0"/>
              </a:spcAft>
            </a:pPr>
            <a:endParaRPr lang="en-US" altLang="en-US" sz="1400">
              <a:solidFill>
                <a:srgbClr val="233962"/>
              </a:solidFill>
              <a:latin typeface="Calibri" panose="020F0502020204030204" pitchFamily="34" charset="0"/>
            </a:endParaRPr>
          </a:p>
          <a:p>
            <a:pPr lvl="0" eaLnBrk="0" fontAlgn="base" hangingPunct="0">
              <a:spcBef>
                <a:spcPct val="0"/>
              </a:spcBef>
              <a:spcAft>
                <a:spcPct val="0"/>
              </a:spcAft>
            </a:pPr>
            <a:r>
              <a:rPr lang="en-US" altLang="en-US" sz="1400">
                <a:solidFill>
                  <a:srgbClr val="233962"/>
                </a:solidFill>
                <a:latin typeface="Calibri"/>
                <a:cs typeface="Calibri"/>
              </a:rPr>
              <a:t>You should only use this reason if the voter presents at a voting site other than their proper precinct. Do not use this reason if the more appropriate reason is</a:t>
            </a:r>
            <a:r>
              <a:rPr lang="en-US" altLang="en-US" sz="1400" i="1">
                <a:solidFill>
                  <a:srgbClr val="233962"/>
                </a:solidFill>
                <a:latin typeface="Calibri"/>
                <a:cs typeface="Calibri"/>
              </a:rPr>
              <a:t> Unreported Move</a:t>
            </a:r>
            <a:r>
              <a:rPr lang="en-US" altLang="en-US" sz="1400">
                <a:solidFill>
                  <a:srgbClr val="233962"/>
                </a:solidFill>
                <a:latin typeface="Calibri"/>
                <a:cs typeface="Calibri"/>
              </a:rPr>
              <a:t>.</a:t>
            </a:r>
          </a:p>
        </p:txBody>
      </p:sp>
      <p:grpSp>
        <p:nvGrpSpPr>
          <p:cNvPr id="21" name="Group 20">
            <a:extLst>
              <a:ext uri="{FF2B5EF4-FFF2-40B4-BE49-F238E27FC236}">
                <a16:creationId xmlns:a16="http://schemas.microsoft.com/office/drawing/2014/main" id="{C4FE29BC-CE80-471E-90A5-B988AD8A2BD0}"/>
              </a:ext>
            </a:extLst>
          </p:cNvPr>
          <p:cNvGrpSpPr/>
          <p:nvPr/>
        </p:nvGrpSpPr>
        <p:grpSpPr>
          <a:xfrm>
            <a:off x="3683809" y="699891"/>
            <a:ext cx="609562" cy="360916"/>
            <a:chOff x="3400376" y="1313364"/>
            <a:chExt cx="785731" cy="438003"/>
          </a:xfrm>
        </p:grpSpPr>
        <p:sp>
          <p:nvSpPr>
            <p:cNvPr id="22" name="Arrow: Chevron 21">
              <a:extLst>
                <a:ext uri="{FF2B5EF4-FFF2-40B4-BE49-F238E27FC236}">
                  <a16:creationId xmlns:a16="http://schemas.microsoft.com/office/drawing/2014/main" id="{AC05311D-050D-4317-87C8-C35CCE2C58AF}"/>
                </a:ext>
              </a:extLst>
            </p:cNvPr>
            <p:cNvSpPr/>
            <p:nvPr/>
          </p:nvSpPr>
          <p:spPr>
            <a:xfrm>
              <a:off x="3730324" y="1313364"/>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Chevron 22">
              <a:extLst>
                <a:ext uri="{FF2B5EF4-FFF2-40B4-BE49-F238E27FC236}">
                  <a16:creationId xmlns:a16="http://schemas.microsoft.com/office/drawing/2014/main" id="{18F7F081-AF92-4F6E-87C4-A3C7C8ECC8FA}"/>
                </a:ext>
              </a:extLst>
            </p:cNvPr>
            <p:cNvSpPr/>
            <p:nvPr/>
          </p:nvSpPr>
          <p:spPr>
            <a:xfrm>
              <a:off x="3400376" y="1324383"/>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6" name="TextBox 25">
            <a:extLst>
              <a:ext uri="{FF2B5EF4-FFF2-40B4-BE49-F238E27FC236}">
                <a16:creationId xmlns:a16="http://schemas.microsoft.com/office/drawing/2014/main" id="{70E6490D-FE52-4C50-9F20-012742225413}"/>
              </a:ext>
            </a:extLst>
          </p:cNvPr>
          <p:cNvSpPr txBox="1"/>
          <p:nvPr/>
        </p:nvSpPr>
        <p:spPr>
          <a:xfrm>
            <a:off x="2682773" y="5839944"/>
            <a:ext cx="4556540" cy="246221"/>
          </a:xfrm>
          <a:prstGeom prst="rect">
            <a:avLst/>
          </a:prstGeom>
          <a:noFill/>
        </p:spPr>
        <p:txBody>
          <a:bodyPr wrap="square" rtlCol="0">
            <a:spAutoFit/>
          </a:bodyPr>
          <a:lstStyle/>
          <a:p>
            <a:r>
              <a:rPr lang="en-US" sz="1000" b="1">
                <a:solidFill>
                  <a:schemeClr val="bg1"/>
                </a:solidFill>
                <a:latin typeface="Century Gothic" panose="020B0502020202020204" pitchFamily="34" charset="0"/>
              </a:rPr>
              <a:t>Provisional Voting Reasons</a:t>
            </a:r>
          </a:p>
        </p:txBody>
      </p:sp>
      <p:sp>
        <p:nvSpPr>
          <p:cNvPr id="16" name="Rectangle 61">
            <a:extLst>
              <a:ext uri="{FF2B5EF4-FFF2-40B4-BE49-F238E27FC236}">
                <a16:creationId xmlns:a16="http://schemas.microsoft.com/office/drawing/2014/main" id="{9AC9F227-D080-4A38-92F2-DE0FDEB11994}"/>
              </a:ext>
            </a:extLst>
          </p:cNvPr>
          <p:cNvSpPr>
            <a:spLocks noChangeArrowheads="1"/>
          </p:cNvSpPr>
          <p:nvPr/>
        </p:nvSpPr>
        <p:spPr bwMode="auto">
          <a:xfrm>
            <a:off x="4404099" y="3170336"/>
            <a:ext cx="3657600" cy="44577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1600" b="1" i="0" u="none" strike="noStrike" kern="0" cap="none" spc="0" normalizeH="0" baseline="0" noProof="0">
                <a:ln>
                  <a:noFill/>
                </a:ln>
                <a:solidFill>
                  <a:srgbClr val="FFFFFF"/>
                </a:solidFill>
                <a:effectLst/>
                <a:uLnTx/>
                <a:uFillTx/>
                <a:latin typeface="Century Gothic" panose="020B0502020202020204" pitchFamily="34" charset="0"/>
              </a:rPr>
              <a:t>Incorrect Party</a:t>
            </a:r>
            <a:endParaRPr kumimoji="0" lang="en-US" altLang="en-US" sz="2400" b="0" i="0" u="none" strike="noStrike" kern="0" cap="none" spc="0" normalizeH="0" baseline="0" noProof="0">
              <a:ln>
                <a:noFill/>
              </a:ln>
              <a:solidFill>
                <a:prstClr val="black"/>
              </a:solidFill>
              <a:effectLst/>
              <a:uLnTx/>
              <a:uFillTx/>
              <a:latin typeface="Century Gothic" panose="020B0502020202020204" pitchFamily="34" charset="0"/>
            </a:endParaRPr>
          </a:p>
        </p:txBody>
      </p:sp>
      <p:grpSp>
        <p:nvGrpSpPr>
          <p:cNvPr id="19" name="Group 18">
            <a:extLst>
              <a:ext uri="{FF2B5EF4-FFF2-40B4-BE49-F238E27FC236}">
                <a16:creationId xmlns:a16="http://schemas.microsoft.com/office/drawing/2014/main" id="{110FB5C3-9487-4F4A-B939-4A467DC0B7BF}"/>
              </a:ext>
            </a:extLst>
          </p:cNvPr>
          <p:cNvGrpSpPr/>
          <p:nvPr/>
        </p:nvGrpSpPr>
        <p:grpSpPr>
          <a:xfrm>
            <a:off x="3670557" y="3216578"/>
            <a:ext cx="609562" cy="360916"/>
            <a:chOff x="3400376" y="1313364"/>
            <a:chExt cx="785731" cy="438003"/>
          </a:xfrm>
        </p:grpSpPr>
        <p:sp>
          <p:nvSpPr>
            <p:cNvPr id="24" name="Arrow: Chevron 23">
              <a:extLst>
                <a:ext uri="{FF2B5EF4-FFF2-40B4-BE49-F238E27FC236}">
                  <a16:creationId xmlns:a16="http://schemas.microsoft.com/office/drawing/2014/main" id="{E13D24BE-1642-480A-82B9-557131216BD3}"/>
                </a:ext>
              </a:extLst>
            </p:cNvPr>
            <p:cNvSpPr/>
            <p:nvPr/>
          </p:nvSpPr>
          <p:spPr>
            <a:xfrm>
              <a:off x="3730324" y="1313364"/>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Chevron 24">
              <a:extLst>
                <a:ext uri="{FF2B5EF4-FFF2-40B4-BE49-F238E27FC236}">
                  <a16:creationId xmlns:a16="http://schemas.microsoft.com/office/drawing/2014/main" id="{D539975B-F26F-4438-93DA-9C8043F027F2}"/>
                </a:ext>
              </a:extLst>
            </p:cNvPr>
            <p:cNvSpPr/>
            <p:nvPr/>
          </p:nvSpPr>
          <p:spPr>
            <a:xfrm>
              <a:off x="3400376" y="1324383"/>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7" name="Text Box 7">
            <a:extLst>
              <a:ext uri="{FF2B5EF4-FFF2-40B4-BE49-F238E27FC236}">
                <a16:creationId xmlns:a16="http://schemas.microsoft.com/office/drawing/2014/main" id="{3201F15B-163F-4BEF-882E-4F601A39CC46}"/>
              </a:ext>
            </a:extLst>
          </p:cNvPr>
          <p:cNvSpPr txBox="1">
            <a:spLocks noChangeArrowheads="1"/>
          </p:cNvSpPr>
          <p:nvPr/>
        </p:nvSpPr>
        <p:spPr bwMode="auto">
          <a:xfrm>
            <a:off x="2818215" y="3883204"/>
            <a:ext cx="6778362" cy="1006376"/>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r>
              <a:rPr lang="en-US" altLang="en-US" sz="1400">
                <a:solidFill>
                  <a:srgbClr val="233962"/>
                </a:solidFill>
                <a:latin typeface="Calibri" panose="020F0502020204030204" pitchFamily="34" charset="0"/>
              </a:rPr>
              <a:t>This is used only in a partisan primary when a voter insists on voting a ballot for a party other than the voter’s affiliated party.</a:t>
            </a:r>
          </a:p>
          <a:p>
            <a:pPr lvl="0" eaLnBrk="0" fontAlgn="base" hangingPunct="0">
              <a:spcBef>
                <a:spcPct val="0"/>
              </a:spcBef>
              <a:spcAft>
                <a:spcPct val="0"/>
              </a:spcAft>
            </a:pPr>
            <a:endParaRPr kumimoji="0" lang="en-US" altLang="en-US" sz="1400" b="0" i="0" u="none" strike="noStrike" cap="none" normalizeH="0" baseline="0">
              <a:ln>
                <a:noFill/>
              </a:ln>
              <a:solidFill>
                <a:srgbClr val="233962"/>
              </a:solidFill>
              <a:effectLst/>
              <a:latin typeface="Calibri" panose="020F0502020204030204" pitchFamily="34" charset="0"/>
            </a:endParaRPr>
          </a:p>
          <a:p>
            <a:pPr lvl="0" eaLnBrk="0" fontAlgn="base" hangingPunct="0">
              <a:spcBef>
                <a:spcPct val="0"/>
              </a:spcBef>
              <a:spcAft>
                <a:spcPct val="0"/>
              </a:spcAft>
            </a:pPr>
            <a:r>
              <a:rPr lang="en-US" altLang="en-US" sz="1400">
                <a:solidFill>
                  <a:srgbClr val="233962"/>
                </a:solidFill>
                <a:latin typeface="Calibri" panose="020F0502020204030204" pitchFamily="34" charset="0"/>
              </a:rPr>
              <a:t>Do not use this reason for any election other than a partisan primary.</a:t>
            </a:r>
          </a:p>
          <a:p>
            <a:pPr lvl="0" eaLnBrk="0" fontAlgn="base" hangingPunct="0">
              <a:spcBef>
                <a:spcPct val="0"/>
              </a:spcBef>
              <a:spcAft>
                <a:spcPct val="0"/>
              </a:spcAft>
            </a:pPr>
            <a:endParaRPr kumimoji="0" lang="en-US" altLang="en-US" sz="1400" b="0" i="0" u="none" strike="noStrike" cap="none" normalizeH="0" baseline="0">
              <a:ln>
                <a:noFill/>
              </a:ln>
              <a:solidFill>
                <a:srgbClr val="233962"/>
              </a:solidFill>
              <a:effectLst/>
              <a:latin typeface="Calibri" panose="020F0502020204030204" pitchFamily="34" charset="0"/>
            </a:endParaRPr>
          </a:p>
        </p:txBody>
      </p:sp>
    </p:spTree>
    <p:custDataLst>
      <p:tags r:id="rId1"/>
    </p:custDataLst>
    <p:extLst>
      <p:ext uri="{BB962C8B-B14F-4D97-AF65-F5344CB8AC3E}">
        <p14:creationId xmlns:p14="http://schemas.microsoft.com/office/powerpoint/2010/main" val="809384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6">
            <a:extLst>
              <a:ext uri="{FF2B5EF4-FFF2-40B4-BE49-F238E27FC236}">
                <a16:creationId xmlns:a16="http://schemas.microsoft.com/office/drawing/2014/main" id="{602E18F8-FC1E-42AF-BC4A-21AC335CA496}"/>
              </a:ext>
            </a:extLst>
          </p:cNvPr>
          <p:cNvSpPr>
            <a:spLocks noChangeArrowheads="1"/>
          </p:cNvSpPr>
          <p:nvPr/>
        </p:nvSpPr>
        <p:spPr bwMode="auto">
          <a:xfrm>
            <a:off x="2693864" y="5859677"/>
            <a:ext cx="6839515" cy="347511"/>
          </a:xfrm>
          <a:prstGeom prst="rect">
            <a:avLst/>
          </a:prstGeom>
          <a:solidFill>
            <a:srgbClr val="233962"/>
          </a:solidFill>
          <a:ln w="25400" algn="ctr">
            <a:solidFill>
              <a:srgbClr val="233962"/>
            </a:solidFill>
            <a:miter lim="800000"/>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pic>
        <p:nvPicPr>
          <p:cNvPr id="11" name="Picture 57" descr="logo_rec_elections_white_white">
            <a:extLst>
              <a:ext uri="{FF2B5EF4-FFF2-40B4-BE49-F238E27FC236}">
                <a16:creationId xmlns:a16="http://schemas.microsoft.com/office/drawing/2014/main" id="{DB45EAA4-5F68-4FD0-BCB9-589953248DC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3864" y="7644588"/>
            <a:ext cx="2571780" cy="466674"/>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pic>
      <p:sp>
        <p:nvSpPr>
          <p:cNvPr id="12" name="Text Box 58">
            <a:extLst>
              <a:ext uri="{FF2B5EF4-FFF2-40B4-BE49-F238E27FC236}">
                <a16:creationId xmlns:a16="http://schemas.microsoft.com/office/drawing/2014/main" id="{15C8901E-FA6D-4FC6-99FB-18141E13105C}"/>
              </a:ext>
            </a:extLst>
          </p:cNvPr>
          <p:cNvSpPr txBox="1">
            <a:spLocks noChangeArrowheads="1"/>
          </p:cNvSpPr>
          <p:nvPr/>
        </p:nvSpPr>
        <p:spPr bwMode="auto">
          <a:xfrm>
            <a:off x="3856159" y="5850862"/>
            <a:ext cx="5644978" cy="356326"/>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algn="r" eaLnBrk="0" fontAlgn="base" hangingPunct="0">
              <a:spcBef>
                <a:spcPct val="0"/>
              </a:spcBef>
              <a:spcAft>
                <a:spcPct val="0"/>
              </a:spcAft>
            </a:pPr>
            <a:r>
              <a:rPr lang="en-US" altLang="en-US" sz="1000" b="1" kern="0">
                <a:solidFill>
                  <a:srgbClr val="FFFFFF"/>
                </a:solidFill>
                <a:latin typeface="Century Gothic" panose="020B0502020202020204" pitchFamily="34" charset="0"/>
              </a:rPr>
              <a:t>Help Station |10</a:t>
            </a:r>
          </a:p>
        </p:txBody>
      </p:sp>
      <p:sp>
        <p:nvSpPr>
          <p:cNvPr id="13" name="Text Box 59">
            <a:extLst>
              <a:ext uri="{FF2B5EF4-FFF2-40B4-BE49-F238E27FC236}">
                <a16:creationId xmlns:a16="http://schemas.microsoft.com/office/drawing/2014/main" id="{89B1A7F3-95BD-4C26-A9FA-70767A1CC411}"/>
              </a:ext>
            </a:extLst>
          </p:cNvPr>
          <p:cNvSpPr txBox="1">
            <a:spLocks noChangeAspect="1" noChangeArrowheads="1"/>
          </p:cNvSpPr>
          <p:nvPr/>
        </p:nvSpPr>
        <p:spPr bwMode="auto">
          <a:xfrm>
            <a:off x="2658621" y="-899362"/>
            <a:ext cx="6874758" cy="46667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2800" b="1" i="0" u="none" strike="noStrike" kern="0" cap="none" spc="0" normalizeH="0" baseline="0" noProof="0">
                <a:ln>
                  <a:noFill/>
                </a:ln>
                <a:solidFill>
                  <a:srgbClr val="FFFFFF"/>
                </a:solidFill>
                <a:effectLst/>
                <a:uLnTx/>
                <a:uFillTx/>
                <a:latin typeface="Century Gothic" panose="020B0502020202020204" pitchFamily="34" charset="0"/>
              </a:rPr>
              <a:t>Step 6: Party Affiliation Review</a:t>
            </a:r>
            <a:endParaRPr kumimoji="0" lang="en-US" altLang="en-US" sz="2400" b="0" i="0" u="none" strike="noStrike" kern="0" cap="none" spc="0" normalizeH="0" baseline="0" noProof="0">
              <a:ln>
                <a:noFill/>
              </a:ln>
              <a:solidFill>
                <a:prstClr val="black"/>
              </a:solidFill>
              <a:effectLst/>
              <a:uLnTx/>
              <a:uFillTx/>
              <a:latin typeface="Arial" panose="020B0604020202020204" pitchFamily="34" charset="0"/>
            </a:endParaRPr>
          </a:p>
        </p:txBody>
      </p:sp>
      <p:sp>
        <p:nvSpPr>
          <p:cNvPr id="14" name="Rectangle 61">
            <a:extLst>
              <a:ext uri="{FF2B5EF4-FFF2-40B4-BE49-F238E27FC236}">
                <a16:creationId xmlns:a16="http://schemas.microsoft.com/office/drawing/2014/main" id="{3BF624F3-40DB-42D5-9A14-60AF162BFBA2}"/>
              </a:ext>
            </a:extLst>
          </p:cNvPr>
          <p:cNvSpPr>
            <a:spLocks noChangeArrowheads="1"/>
          </p:cNvSpPr>
          <p:nvPr/>
        </p:nvSpPr>
        <p:spPr bwMode="auto">
          <a:xfrm>
            <a:off x="4404099" y="653649"/>
            <a:ext cx="3657600" cy="44577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1600" b="1" i="0" u="none" strike="noStrike" kern="0" cap="none" spc="0" normalizeH="0" baseline="0" noProof="0">
                <a:ln>
                  <a:noFill/>
                </a:ln>
                <a:solidFill>
                  <a:srgbClr val="FFFFFF"/>
                </a:solidFill>
                <a:effectLst/>
                <a:uLnTx/>
                <a:uFillTx/>
                <a:latin typeface="Century Gothic" panose="020B0502020202020204" pitchFamily="34" charset="0"/>
              </a:rPr>
              <a:t>Previously Removed</a:t>
            </a:r>
            <a:endParaRPr kumimoji="0" lang="en-US" altLang="en-US" sz="2400" b="0" i="0" u="none" strike="noStrike" kern="0" cap="none" spc="0" normalizeH="0" baseline="0" noProof="0">
              <a:ln>
                <a:noFill/>
              </a:ln>
              <a:solidFill>
                <a:prstClr val="black"/>
              </a:solidFill>
              <a:effectLst/>
              <a:uLnTx/>
              <a:uFillTx/>
              <a:latin typeface="Century Gothic" panose="020B0502020202020204" pitchFamily="34" charset="0"/>
            </a:endParaRPr>
          </a:p>
        </p:txBody>
      </p:sp>
      <p:sp>
        <p:nvSpPr>
          <p:cNvPr id="18" name="Text Box 7">
            <a:extLst>
              <a:ext uri="{FF2B5EF4-FFF2-40B4-BE49-F238E27FC236}">
                <a16:creationId xmlns:a16="http://schemas.microsoft.com/office/drawing/2014/main" id="{E04F60A2-027F-4DAA-AAA9-561A6F0793A6}"/>
              </a:ext>
            </a:extLst>
          </p:cNvPr>
          <p:cNvSpPr txBox="1">
            <a:spLocks noChangeArrowheads="1"/>
          </p:cNvSpPr>
          <p:nvPr/>
        </p:nvSpPr>
        <p:spPr bwMode="auto">
          <a:xfrm>
            <a:off x="2843718" y="1302541"/>
            <a:ext cx="6778362" cy="1562616"/>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r>
              <a:rPr lang="en-US" altLang="en-US" sz="1400">
                <a:solidFill>
                  <a:srgbClr val="233962"/>
                </a:solidFill>
                <a:latin typeface="Calibri" panose="020F0502020204030204" pitchFamily="34" charset="0"/>
              </a:rPr>
              <a:t>This is used when it is determined that a voter was previously registered in the county, but the registration was canceled. A voter’s registration may be cancelled due to any number of reasons (moved within state, moved to another state, felony conviction, removed due to list maintenance, sustained challenge, deceased, etc.).</a:t>
            </a:r>
          </a:p>
          <a:p>
            <a:pPr lvl="0" eaLnBrk="0" fontAlgn="base" hangingPunct="0">
              <a:spcBef>
                <a:spcPct val="0"/>
              </a:spcBef>
              <a:spcAft>
                <a:spcPct val="0"/>
              </a:spcAft>
            </a:pPr>
            <a:endParaRPr kumimoji="0" lang="en-US" altLang="en-US" sz="1400" b="0" i="0" u="none" strike="noStrike" cap="none" normalizeH="0" baseline="0">
              <a:ln>
                <a:noFill/>
              </a:ln>
              <a:solidFill>
                <a:srgbClr val="233962"/>
              </a:solidFill>
              <a:effectLst/>
              <a:latin typeface="Calibri" panose="020F0502020204030204" pitchFamily="34" charset="0"/>
            </a:endParaRPr>
          </a:p>
          <a:p>
            <a:pPr lvl="0" eaLnBrk="0" fontAlgn="base" hangingPunct="0">
              <a:spcBef>
                <a:spcPct val="0"/>
              </a:spcBef>
              <a:spcAft>
                <a:spcPct val="0"/>
              </a:spcAft>
            </a:pPr>
            <a:r>
              <a:rPr kumimoji="0" lang="en-US" altLang="en-US" sz="1400" b="0" i="1" u="none" strike="noStrike" cap="none" normalizeH="0" baseline="0">
                <a:ln>
                  <a:noFill/>
                </a:ln>
                <a:solidFill>
                  <a:srgbClr val="233962"/>
                </a:solidFill>
                <a:effectLst/>
                <a:latin typeface="Calibri" panose="020F0502020204030204" pitchFamily="34" charset="0"/>
              </a:rPr>
              <a:t>During one-stop this reason would not be used. A voter who has been removed should be offered Same Day Registration during the OS early voting period.</a:t>
            </a:r>
            <a:endParaRPr kumimoji="0" lang="en-US" altLang="en-US" sz="1800" b="0" i="1" u="none" strike="noStrike" cap="none" normalizeH="0" baseline="0">
              <a:ln>
                <a:noFill/>
              </a:ln>
              <a:solidFill>
                <a:schemeClr val="tx1"/>
              </a:solidFill>
              <a:effectLst/>
              <a:latin typeface="Arial" panose="020B0604020202020204" pitchFamily="34" charset="0"/>
            </a:endParaRPr>
          </a:p>
        </p:txBody>
      </p:sp>
      <p:grpSp>
        <p:nvGrpSpPr>
          <p:cNvPr id="21" name="Group 20">
            <a:extLst>
              <a:ext uri="{FF2B5EF4-FFF2-40B4-BE49-F238E27FC236}">
                <a16:creationId xmlns:a16="http://schemas.microsoft.com/office/drawing/2014/main" id="{C4FE29BC-CE80-471E-90A5-B988AD8A2BD0}"/>
              </a:ext>
            </a:extLst>
          </p:cNvPr>
          <p:cNvGrpSpPr/>
          <p:nvPr/>
        </p:nvGrpSpPr>
        <p:grpSpPr>
          <a:xfrm>
            <a:off x="3683809" y="699891"/>
            <a:ext cx="609562" cy="360916"/>
            <a:chOff x="3400376" y="1313364"/>
            <a:chExt cx="785731" cy="438003"/>
          </a:xfrm>
        </p:grpSpPr>
        <p:sp>
          <p:nvSpPr>
            <p:cNvPr id="22" name="Arrow: Chevron 21">
              <a:extLst>
                <a:ext uri="{FF2B5EF4-FFF2-40B4-BE49-F238E27FC236}">
                  <a16:creationId xmlns:a16="http://schemas.microsoft.com/office/drawing/2014/main" id="{AC05311D-050D-4317-87C8-C35CCE2C58AF}"/>
                </a:ext>
              </a:extLst>
            </p:cNvPr>
            <p:cNvSpPr/>
            <p:nvPr/>
          </p:nvSpPr>
          <p:spPr>
            <a:xfrm>
              <a:off x="3730324" y="1313364"/>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Chevron 22">
              <a:extLst>
                <a:ext uri="{FF2B5EF4-FFF2-40B4-BE49-F238E27FC236}">
                  <a16:creationId xmlns:a16="http://schemas.microsoft.com/office/drawing/2014/main" id="{18F7F081-AF92-4F6E-87C4-A3C7C8ECC8FA}"/>
                </a:ext>
              </a:extLst>
            </p:cNvPr>
            <p:cNvSpPr/>
            <p:nvPr/>
          </p:nvSpPr>
          <p:spPr>
            <a:xfrm>
              <a:off x="3400376" y="1324383"/>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6" name="TextBox 25">
            <a:extLst>
              <a:ext uri="{FF2B5EF4-FFF2-40B4-BE49-F238E27FC236}">
                <a16:creationId xmlns:a16="http://schemas.microsoft.com/office/drawing/2014/main" id="{70E6490D-FE52-4C50-9F20-012742225413}"/>
              </a:ext>
            </a:extLst>
          </p:cNvPr>
          <p:cNvSpPr txBox="1"/>
          <p:nvPr/>
        </p:nvSpPr>
        <p:spPr>
          <a:xfrm>
            <a:off x="2682773" y="5839944"/>
            <a:ext cx="4556540" cy="246221"/>
          </a:xfrm>
          <a:prstGeom prst="rect">
            <a:avLst/>
          </a:prstGeom>
          <a:noFill/>
        </p:spPr>
        <p:txBody>
          <a:bodyPr wrap="square" rtlCol="0">
            <a:spAutoFit/>
          </a:bodyPr>
          <a:lstStyle/>
          <a:p>
            <a:r>
              <a:rPr lang="en-US" sz="1000" b="1">
                <a:solidFill>
                  <a:schemeClr val="bg1"/>
                </a:solidFill>
                <a:latin typeface="Century Gothic" panose="020B0502020202020204" pitchFamily="34" charset="0"/>
              </a:rPr>
              <a:t>Provisional Voting Reasons</a:t>
            </a:r>
          </a:p>
        </p:txBody>
      </p:sp>
      <p:sp>
        <p:nvSpPr>
          <p:cNvPr id="15" name="Rectangle 2">
            <a:extLst>
              <a:ext uri="{FF2B5EF4-FFF2-40B4-BE49-F238E27FC236}">
                <a16:creationId xmlns:a16="http://schemas.microsoft.com/office/drawing/2014/main" id="{8188C71D-64F3-4EA3-8B10-F05836083C3C}"/>
              </a:ext>
            </a:extLst>
          </p:cNvPr>
          <p:cNvSpPr>
            <a:spLocks noChangeArrowheads="1"/>
          </p:cNvSpPr>
          <p:nvPr/>
        </p:nvSpPr>
        <p:spPr bwMode="auto">
          <a:xfrm>
            <a:off x="3993059" y="4759947"/>
            <a:ext cx="4068640" cy="491604"/>
          </a:xfrm>
          <a:prstGeom prst="rect">
            <a:avLst/>
          </a:prstGeom>
          <a:solidFill>
            <a:srgbClr val="A0191D"/>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1400" b="1">
                <a:solidFill>
                  <a:srgbClr val="FFFFFF"/>
                </a:solidFill>
                <a:latin typeface="Calibri" panose="020F0502020204030204" pitchFamily="34" charset="0"/>
              </a:rPr>
              <a:t>Do not use these reasons unless instructed to do so by the county board of elections</a:t>
            </a:r>
            <a:endParaRPr kumimoji="0" lang="en-US" altLang="en-US" sz="2000" b="0" i="0" u="none" strike="noStrike" cap="none" normalizeH="0" baseline="0">
              <a:ln>
                <a:noFill/>
              </a:ln>
              <a:solidFill>
                <a:schemeClr val="tx1"/>
              </a:solidFill>
              <a:effectLst/>
              <a:latin typeface="Arial" panose="020B0604020202020204" pitchFamily="34" charset="0"/>
            </a:endParaRPr>
          </a:p>
        </p:txBody>
      </p:sp>
      <p:sp>
        <p:nvSpPr>
          <p:cNvPr id="16" name="Rectangle 61">
            <a:extLst>
              <a:ext uri="{FF2B5EF4-FFF2-40B4-BE49-F238E27FC236}">
                <a16:creationId xmlns:a16="http://schemas.microsoft.com/office/drawing/2014/main" id="{9AC9F227-D080-4A38-92F2-DE0FDEB11994}"/>
              </a:ext>
            </a:extLst>
          </p:cNvPr>
          <p:cNvSpPr>
            <a:spLocks noChangeArrowheads="1"/>
          </p:cNvSpPr>
          <p:nvPr/>
        </p:nvSpPr>
        <p:spPr bwMode="auto">
          <a:xfrm>
            <a:off x="4404099" y="3241284"/>
            <a:ext cx="3657600" cy="44577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1600" b="1" i="0" u="none" strike="noStrike" kern="0" cap="none" spc="0" normalizeH="0" baseline="0" noProof="0">
                <a:ln>
                  <a:noFill/>
                </a:ln>
                <a:solidFill>
                  <a:srgbClr val="FFFFFF"/>
                </a:solidFill>
                <a:effectLst/>
                <a:uLnTx/>
                <a:uFillTx/>
                <a:latin typeface="Century Gothic" panose="020B0502020202020204" pitchFamily="34" charset="0"/>
              </a:rPr>
              <a:t>Unrecognized Address</a:t>
            </a:r>
            <a:endParaRPr kumimoji="0" lang="en-US" altLang="en-US" sz="2400" b="0" i="0" u="none" strike="noStrike" kern="0" cap="none" spc="0" normalizeH="0" baseline="0" noProof="0">
              <a:ln>
                <a:noFill/>
              </a:ln>
              <a:solidFill>
                <a:prstClr val="black"/>
              </a:solidFill>
              <a:effectLst/>
              <a:uLnTx/>
              <a:uFillTx/>
              <a:latin typeface="Century Gothic" panose="020B0502020202020204" pitchFamily="34" charset="0"/>
            </a:endParaRPr>
          </a:p>
        </p:txBody>
      </p:sp>
      <p:grpSp>
        <p:nvGrpSpPr>
          <p:cNvPr id="19" name="Group 18">
            <a:extLst>
              <a:ext uri="{FF2B5EF4-FFF2-40B4-BE49-F238E27FC236}">
                <a16:creationId xmlns:a16="http://schemas.microsoft.com/office/drawing/2014/main" id="{110FB5C3-9487-4F4A-B939-4A467DC0B7BF}"/>
              </a:ext>
            </a:extLst>
          </p:cNvPr>
          <p:cNvGrpSpPr/>
          <p:nvPr/>
        </p:nvGrpSpPr>
        <p:grpSpPr>
          <a:xfrm>
            <a:off x="3683809" y="3287526"/>
            <a:ext cx="609562" cy="360916"/>
            <a:chOff x="3400376" y="1313364"/>
            <a:chExt cx="785731" cy="438003"/>
          </a:xfrm>
        </p:grpSpPr>
        <p:sp>
          <p:nvSpPr>
            <p:cNvPr id="24" name="Arrow: Chevron 23">
              <a:extLst>
                <a:ext uri="{FF2B5EF4-FFF2-40B4-BE49-F238E27FC236}">
                  <a16:creationId xmlns:a16="http://schemas.microsoft.com/office/drawing/2014/main" id="{E13D24BE-1642-480A-82B9-557131216BD3}"/>
                </a:ext>
              </a:extLst>
            </p:cNvPr>
            <p:cNvSpPr/>
            <p:nvPr/>
          </p:nvSpPr>
          <p:spPr>
            <a:xfrm>
              <a:off x="3730324" y="1313364"/>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Chevron 24">
              <a:extLst>
                <a:ext uri="{FF2B5EF4-FFF2-40B4-BE49-F238E27FC236}">
                  <a16:creationId xmlns:a16="http://schemas.microsoft.com/office/drawing/2014/main" id="{D539975B-F26F-4438-93DA-9C8043F027F2}"/>
                </a:ext>
              </a:extLst>
            </p:cNvPr>
            <p:cNvSpPr/>
            <p:nvPr/>
          </p:nvSpPr>
          <p:spPr>
            <a:xfrm>
              <a:off x="3400376" y="1324383"/>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7" name="Text Box 7">
            <a:extLst>
              <a:ext uri="{FF2B5EF4-FFF2-40B4-BE49-F238E27FC236}">
                <a16:creationId xmlns:a16="http://schemas.microsoft.com/office/drawing/2014/main" id="{3201F15B-163F-4BEF-882E-4F601A39CC46}"/>
              </a:ext>
            </a:extLst>
          </p:cNvPr>
          <p:cNvSpPr txBox="1">
            <a:spLocks noChangeArrowheads="1"/>
          </p:cNvSpPr>
          <p:nvPr/>
        </p:nvSpPr>
        <p:spPr bwMode="auto">
          <a:xfrm>
            <a:off x="2818215" y="3954152"/>
            <a:ext cx="6778362" cy="803609"/>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r>
              <a:rPr lang="en-US" altLang="en-US" sz="1400">
                <a:solidFill>
                  <a:srgbClr val="233962"/>
                </a:solidFill>
                <a:latin typeface="Calibri" panose="020F0502020204030204" pitchFamily="34" charset="0"/>
              </a:rPr>
              <a:t>This is used when an election official is unable to locate the address stated by the voter in the county’s street lookup files.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custDataLst>
      <p:tags r:id="rId1"/>
    </p:custDataLst>
    <p:extLst>
      <p:ext uri="{BB962C8B-B14F-4D97-AF65-F5344CB8AC3E}">
        <p14:creationId xmlns:p14="http://schemas.microsoft.com/office/powerpoint/2010/main" val="17690130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6">
            <a:extLst>
              <a:ext uri="{FF2B5EF4-FFF2-40B4-BE49-F238E27FC236}">
                <a16:creationId xmlns:a16="http://schemas.microsoft.com/office/drawing/2014/main" id="{602E18F8-FC1E-42AF-BC4A-21AC335CA496}"/>
              </a:ext>
            </a:extLst>
          </p:cNvPr>
          <p:cNvSpPr>
            <a:spLocks noChangeArrowheads="1"/>
          </p:cNvSpPr>
          <p:nvPr/>
        </p:nvSpPr>
        <p:spPr bwMode="auto">
          <a:xfrm>
            <a:off x="2693864" y="5859677"/>
            <a:ext cx="6839515" cy="347511"/>
          </a:xfrm>
          <a:prstGeom prst="rect">
            <a:avLst/>
          </a:prstGeom>
          <a:solidFill>
            <a:srgbClr val="233962"/>
          </a:solidFill>
          <a:ln w="25400" algn="ctr">
            <a:solidFill>
              <a:srgbClr val="233962"/>
            </a:solidFill>
            <a:miter lim="800000"/>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pic>
        <p:nvPicPr>
          <p:cNvPr id="11" name="Picture 57" descr="logo_rec_elections_white_white">
            <a:extLst>
              <a:ext uri="{FF2B5EF4-FFF2-40B4-BE49-F238E27FC236}">
                <a16:creationId xmlns:a16="http://schemas.microsoft.com/office/drawing/2014/main" id="{DB45EAA4-5F68-4FD0-BCB9-589953248DC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3864" y="7644588"/>
            <a:ext cx="2571780" cy="466674"/>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pic>
      <p:sp>
        <p:nvSpPr>
          <p:cNvPr id="12" name="Text Box 58">
            <a:extLst>
              <a:ext uri="{FF2B5EF4-FFF2-40B4-BE49-F238E27FC236}">
                <a16:creationId xmlns:a16="http://schemas.microsoft.com/office/drawing/2014/main" id="{15C8901E-FA6D-4FC6-99FB-18141E13105C}"/>
              </a:ext>
            </a:extLst>
          </p:cNvPr>
          <p:cNvSpPr txBox="1">
            <a:spLocks noChangeArrowheads="1"/>
          </p:cNvSpPr>
          <p:nvPr/>
        </p:nvSpPr>
        <p:spPr bwMode="auto">
          <a:xfrm>
            <a:off x="3856159" y="5850862"/>
            <a:ext cx="5644978" cy="356326"/>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algn="r" eaLnBrk="0" fontAlgn="base" hangingPunct="0">
              <a:spcBef>
                <a:spcPct val="0"/>
              </a:spcBef>
              <a:spcAft>
                <a:spcPct val="0"/>
              </a:spcAft>
            </a:pPr>
            <a:r>
              <a:rPr lang="en-US" altLang="en-US" sz="1000" b="1" kern="0">
                <a:solidFill>
                  <a:srgbClr val="FFFFFF"/>
                </a:solidFill>
                <a:latin typeface="Century Gothic" panose="020B0502020202020204" pitchFamily="34" charset="0"/>
              </a:rPr>
              <a:t>Help Station | 12</a:t>
            </a:r>
          </a:p>
        </p:txBody>
      </p:sp>
      <p:sp>
        <p:nvSpPr>
          <p:cNvPr id="13" name="Text Box 59">
            <a:extLst>
              <a:ext uri="{FF2B5EF4-FFF2-40B4-BE49-F238E27FC236}">
                <a16:creationId xmlns:a16="http://schemas.microsoft.com/office/drawing/2014/main" id="{89B1A7F3-95BD-4C26-A9FA-70767A1CC411}"/>
              </a:ext>
            </a:extLst>
          </p:cNvPr>
          <p:cNvSpPr txBox="1">
            <a:spLocks noChangeAspect="1" noChangeArrowheads="1"/>
          </p:cNvSpPr>
          <p:nvPr/>
        </p:nvSpPr>
        <p:spPr bwMode="auto">
          <a:xfrm>
            <a:off x="2658621" y="-899362"/>
            <a:ext cx="6874758" cy="46667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2800" b="1" i="0" u="none" strike="noStrike" kern="0" cap="none" spc="0" normalizeH="0" baseline="0" noProof="0">
                <a:ln>
                  <a:noFill/>
                </a:ln>
                <a:solidFill>
                  <a:srgbClr val="FFFFFF"/>
                </a:solidFill>
                <a:effectLst/>
                <a:uLnTx/>
                <a:uFillTx/>
                <a:latin typeface="Century Gothic" panose="020B0502020202020204" pitchFamily="34" charset="0"/>
              </a:rPr>
              <a:t>Step 6: Party Affiliation Review</a:t>
            </a:r>
            <a:endParaRPr kumimoji="0" lang="en-US" altLang="en-US" sz="2400" b="0" i="0" u="none" strike="noStrike" kern="0" cap="none" spc="0" normalizeH="0" baseline="0" noProof="0">
              <a:ln>
                <a:noFill/>
              </a:ln>
              <a:solidFill>
                <a:prstClr val="black"/>
              </a:solidFill>
              <a:effectLst/>
              <a:uLnTx/>
              <a:uFillTx/>
              <a:latin typeface="Arial" panose="020B0604020202020204" pitchFamily="34" charset="0"/>
            </a:endParaRPr>
          </a:p>
        </p:txBody>
      </p:sp>
      <p:sp>
        <p:nvSpPr>
          <p:cNvPr id="14" name="Rectangle 61">
            <a:extLst>
              <a:ext uri="{FF2B5EF4-FFF2-40B4-BE49-F238E27FC236}">
                <a16:creationId xmlns:a16="http://schemas.microsoft.com/office/drawing/2014/main" id="{3BF624F3-40DB-42D5-9A14-60AF162BFBA2}"/>
              </a:ext>
            </a:extLst>
          </p:cNvPr>
          <p:cNvSpPr>
            <a:spLocks noChangeArrowheads="1"/>
          </p:cNvSpPr>
          <p:nvPr/>
        </p:nvSpPr>
        <p:spPr bwMode="auto">
          <a:xfrm>
            <a:off x="4404099" y="653649"/>
            <a:ext cx="3657600" cy="44577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1600" b="1" i="0" u="none" strike="noStrike" kern="0" cap="none" spc="0" normalizeH="0" baseline="0" noProof="0">
                <a:ln>
                  <a:noFill/>
                </a:ln>
                <a:solidFill>
                  <a:srgbClr val="FFFFFF"/>
                </a:solidFill>
                <a:effectLst/>
                <a:uLnTx/>
                <a:uFillTx/>
                <a:latin typeface="Century Gothic" panose="020B0502020202020204" pitchFamily="34" charset="0"/>
              </a:rPr>
              <a:t>Voter Already Voted</a:t>
            </a:r>
            <a:endParaRPr kumimoji="0" lang="en-US" altLang="en-US" sz="2400" b="0" i="0" u="none" strike="noStrike" kern="0" cap="none" spc="0" normalizeH="0" baseline="0" noProof="0">
              <a:ln>
                <a:noFill/>
              </a:ln>
              <a:solidFill>
                <a:prstClr val="black"/>
              </a:solidFill>
              <a:effectLst/>
              <a:uLnTx/>
              <a:uFillTx/>
              <a:latin typeface="Century Gothic" panose="020B0502020202020204" pitchFamily="34" charset="0"/>
            </a:endParaRPr>
          </a:p>
        </p:txBody>
      </p:sp>
      <p:sp>
        <p:nvSpPr>
          <p:cNvPr id="18" name="Text Box 7">
            <a:extLst>
              <a:ext uri="{FF2B5EF4-FFF2-40B4-BE49-F238E27FC236}">
                <a16:creationId xmlns:a16="http://schemas.microsoft.com/office/drawing/2014/main" id="{E04F60A2-027F-4DAA-AAA9-561A6F0793A6}"/>
              </a:ext>
            </a:extLst>
          </p:cNvPr>
          <p:cNvSpPr txBox="1">
            <a:spLocks noChangeArrowheads="1"/>
          </p:cNvSpPr>
          <p:nvPr/>
        </p:nvSpPr>
        <p:spPr bwMode="auto">
          <a:xfrm>
            <a:off x="2843718" y="1302541"/>
            <a:ext cx="6778362" cy="592520"/>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r>
              <a:rPr lang="en-US" altLang="en-US" sz="1400">
                <a:solidFill>
                  <a:srgbClr val="233962"/>
                </a:solidFill>
                <a:latin typeface="Calibri" panose="020F0502020204030204" pitchFamily="34" charset="0"/>
              </a:rPr>
              <a:t>This is used if the voter record indicates that the voter who is presenting to vote has already cast their ballot in the election.</a:t>
            </a:r>
          </a:p>
        </p:txBody>
      </p:sp>
      <p:grpSp>
        <p:nvGrpSpPr>
          <p:cNvPr id="21" name="Group 20">
            <a:extLst>
              <a:ext uri="{FF2B5EF4-FFF2-40B4-BE49-F238E27FC236}">
                <a16:creationId xmlns:a16="http://schemas.microsoft.com/office/drawing/2014/main" id="{C4FE29BC-CE80-471E-90A5-B988AD8A2BD0}"/>
              </a:ext>
            </a:extLst>
          </p:cNvPr>
          <p:cNvGrpSpPr/>
          <p:nvPr/>
        </p:nvGrpSpPr>
        <p:grpSpPr>
          <a:xfrm>
            <a:off x="3683809" y="699891"/>
            <a:ext cx="609562" cy="360916"/>
            <a:chOff x="3400376" y="1313364"/>
            <a:chExt cx="785731" cy="438003"/>
          </a:xfrm>
        </p:grpSpPr>
        <p:sp>
          <p:nvSpPr>
            <p:cNvPr id="22" name="Arrow: Chevron 21">
              <a:extLst>
                <a:ext uri="{FF2B5EF4-FFF2-40B4-BE49-F238E27FC236}">
                  <a16:creationId xmlns:a16="http://schemas.microsoft.com/office/drawing/2014/main" id="{AC05311D-050D-4317-87C8-C35CCE2C58AF}"/>
                </a:ext>
              </a:extLst>
            </p:cNvPr>
            <p:cNvSpPr/>
            <p:nvPr/>
          </p:nvSpPr>
          <p:spPr>
            <a:xfrm>
              <a:off x="3730324" y="1313364"/>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3" name="Arrow: Chevron 22">
              <a:extLst>
                <a:ext uri="{FF2B5EF4-FFF2-40B4-BE49-F238E27FC236}">
                  <a16:creationId xmlns:a16="http://schemas.microsoft.com/office/drawing/2014/main" id="{18F7F081-AF92-4F6E-87C4-A3C7C8ECC8FA}"/>
                </a:ext>
              </a:extLst>
            </p:cNvPr>
            <p:cNvSpPr/>
            <p:nvPr/>
          </p:nvSpPr>
          <p:spPr>
            <a:xfrm>
              <a:off x="3400376" y="1324383"/>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6" name="TextBox 25">
            <a:extLst>
              <a:ext uri="{FF2B5EF4-FFF2-40B4-BE49-F238E27FC236}">
                <a16:creationId xmlns:a16="http://schemas.microsoft.com/office/drawing/2014/main" id="{70E6490D-FE52-4C50-9F20-012742225413}"/>
              </a:ext>
            </a:extLst>
          </p:cNvPr>
          <p:cNvSpPr txBox="1"/>
          <p:nvPr/>
        </p:nvSpPr>
        <p:spPr>
          <a:xfrm>
            <a:off x="2682773" y="5839944"/>
            <a:ext cx="4556540" cy="246221"/>
          </a:xfrm>
          <a:prstGeom prst="rect">
            <a:avLst/>
          </a:prstGeom>
          <a:noFill/>
        </p:spPr>
        <p:txBody>
          <a:bodyPr wrap="square" rtlCol="0">
            <a:spAutoFit/>
          </a:bodyPr>
          <a:lstStyle/>
          <a:p>
            <a:r>
              <a:rPr lang="en-US" sz="1000" b="1">
                <a:solidFill>
                  <a:schemeClr val="bg1"/>
                </a:solidFill>
                <a:latin typeface="Century Gothic" panose="020B0502020202020204" pitchFamily="34" charset="0"/>
              </a:rPr>
              <a:t>Provisional Voting Reasons</a:t>
            </a:r>
          </a:p>
        </p:txBody>
      </p:sp>
      <p:sp>
        <p:nvSpPr>
          <p:cNvPr id="16" name="Rectangle 61">
            <a:extLst>
              <a:ext uri="{FF2B5EF4-FFF2-40B4-BE49-F238E27FC236}">
                <a16:creationId xmlns:a16="http://schemas.microsoft.com/office/drawing/2014/main" id="{9AC9F227-D080-4A38-92F2-DE0FDEB11994}"/>
              </a:ext>
            </a:extLst>
          </p:cNvPr>
          <p:cNvSpPr>
            <a:spLocks noChangeArrowheads="1"/>
          </p:cNvSpPr>
          <p:nvPr/>
        </p:nvSpPr>
        <p:spPr bwMode="auto">
          <a:xfrm>
            <a:off x="4404099" y="2123413"/>
            <a:ext cx="3657600" cy="44577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1600" b="1" i="0" u="none" strike="noStrike" kern="0" cap="none" spc="0" normalizeH="0" baseline="0" noProof="0">
                <a:ln>
                  <a:noFill/>
                </a:ln>
                <a:solidFill>
                  <a:srgbClr val="FFFFFF"/>
                </a:solidFill>
                <a:effectLst/>
                <a:uLnTx/>
                <a:uFillTx/>
                <a:latin typeface="Century Gothic" panose="020B0502020202020204" pitchFamily="34" charset="0"/>
              </a:rPr>
              <a:t>Jurisdiction Dispute</a:t>
            </a:r>
            <a:endParaRPr kumimoji="0" lang="en-US" altLang="en-US" sz="2400" b="0" i="0" u="none" strike="noStrike" kern="0" cap="none" spc="0" normalizeH="0" baseline="0" noProof="0">
              <a:ln>
                <a:noFill/>
              </a:ln>
              <a:solidFill>
                <a:prstClr val="black"/>
              </a:solidFill>
              <a:effectLst/>
              <a:uLnTx/>
              <a:uFillTx/>
              <a:latin typeface="Century Gothic" panose="020B0502020202020204" pitchFamily="34" charset="0"/>
            </a:endParaRPr>
          </a:p>
        </p:txBody>
      </p:sp>
      <p:grpSp>
        <p:nvGrpSpPr>
          <p:cNvPr id="19" name="Group 18">
            <a:extLst>
              <a:ext uri="{FF2B5EF4-FFF2-40B4-BE49-F238E27FC236}">
                <a16:creationId xmlns:a16="http://schemas.microsoft.com/office/drawing/2014/main" id="{110FB5C3-9487-4F4A-B939-4A467DC0B7BF}"/>
              </a:ext>
            </a:extLst>
          </p:cNvPr>
          <p:cNvGrpSpPr/>
          <p:nvPr/>
        </p:nvGrpSpPr>
        <p:grpSpPr>
          <a:xfrm>
            <a:off x="3670557" y="2169655"/>
            <a:ext cx="609562" cy="360916"/>
            <a:chOff x="3400376" y="1313364"/>
            <a:chExt cx="785731" cy="438003"/>
          </a:xfrm>
        </p:grpSpPr>
        <p:sp>
          <p:nvSpPr>
            <p:cNvPr id="24" name="Arrow: Chevron 23">
              <a:extLst>
                <a:ext uri="{FF2B5EF4-FFF2-40B4-BE49-F238E27FC236}">
                  <a16:creationId xmlns:a16="http://schemas.microsoft.com/office/drawing/2014/main" id="{E13D24BE-1642-480A-82B9-557131216BD3}"/>
                </a:ext>
              </a:extLst>
            </p:cNvPr>
            <p:cNvSpPr/>
            <p:nvPr/>
          </p:nvSpPr>
          <p:spPr>
            <a:xfrm>
              <a:off x="3730324" y="1313364"/>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Chevron 24">
              <a:extLst>
                <a:ext uri="{FF2B5EF4-FFF2-40B4-BE49-F238E27FC236}">
                  <a16:creationId xmlns:a16="http://schemas.microsoft.com/office/drawing/2014/main" id="{D539975B-F26F-4438-93DA-9C8043F027F2}"/>
                </a:ext>
              </a:extLst>
            </p:cNvPr>
            <p:cNvSpPr/>
            <p:nvPr/>
          </p:nvSpPr>
          <p:spPr>
            <a:xfrm>
              <a:off x="3400376" y="1324383"/>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7" name="Text Box 7">
            <a:extLst>
              <a:ext uri="{FF2B5EF4-FFF2-40B4-BE49-F238E27FC236}">
                <a16:creationId xmlns:a16="http://schemas.microsoft.com/office/drawing/2014/main" id="{3201F15B-163F-4BEF-882E-4F601A39CC46}"/>
              </a:ext>
            </a:extLst>
          </p:cNvPr>
          <p:cNvSpPr txBox="1">
            <a:spLocks noChangeArrowheads="1"/>
          </p:cNvSpPr>
          <p:nvPr/>
        </p:nvSpPr>
        <p:spPr bwMode="auto">
          <a:xfrm>
            <a:off x="2818215" y="2836281"/>
            <a:ext cx="6778362" cy="794010"/>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r>
              <a:rPr lang="en-US" altLang="en-US" sz="1400">
                <a:solidFill>
                  <a:srgbClr val="233962"/>
                </a:solidFill>
                <a:latin typeface="Calibri" panose="020F0502020204030204" pitchFamily="34" charset="0"/>
              </a:rPr>
              <a:t>This is used if a voter presents to vote and has no eligible ballot style or the voter requests to vote for an election contest that is not in the voter’s assigned voting district based on his legal voting residence.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Rectangle 61">
            <a:extLst>
              <a:ext uri="{FF2B5EF4-FFF2-40B4-BE49-F238E27FC236}">
                <a16:creationId xmlns:a16="http://schemas.microsoft.com/office/drawing/2014/main" id="{E66AD714-7C20-4E22-A046-8C6EB05F555A}"/>
              </a:ext>
            </a:extLst>
          </p:cNvPr>
          <p:cNvSpPr>
            <a:spLocks noChangeArrowheads="1"/>
          </p:cNvSpPr>
          <p:nvPr/>
        </p:nvSpPr>
        <p:spPr bwMode="auto">
          <a:xfrm>
            <a:off x="4308659" y="3893302"/>
            <a:ext cx="3657600" cy="44577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1600" b="1" i="0" u="none" strike="noStrike" kern="0" cap="none" spc="0" normalizeH="0" baseline="0" noProof="0">
                <a:ln>
                  <a:noFill/>
                </a:ln>
                <a:solidFill>
                  <a:srgbClr val="FFFFFF"/>
                </a:solidFill>
                <a:effectLst/>
                <a:uLnTx/>
                <a:uFillTx/>
                <a:latin typeface="Century Gothic" panose="020B0502020202020204" pitchFamily="34" charset="0"/>
              </a:rPr>
              <a:t>Voted During Extended Hours</a:t>
            </a:r>
            <a:endParaRPr kumimoji="0" lang="en-US" altLang="en-US" sz="2400" b="0" i="0" u="none" strike="noStrike" kern="0" cap="none" spc="0" normalizeH="0" baseline="0" noProof="0">
              <a:ln>
                <a:noFill/>
              </a:ln>
              <a:solidFill>
                <a:prstClr val="black"/>
              </a:solidFill>
              <a:effectLst/>
              <a:uLnTx/>
              <a:uFillTx/>
              <a:latin typeface="Century Gothic" panose="020B0502020202020204" pitchFamily="34" charset="0"/>
            </a:endParaRPr>
          </a:p>
        </p:txBody>
      </p:sp>
      <p:grpSp>
        <p:nvGrpSpPr>
          <p:cNvPr id="28" name="Group 27">
            <a:extLst>
              <a:ext uri="{FF2B5EF4-FFF2-40B4-BE49-F238E27FC236}">
                <a16:creationId xmlns:a16="http://schemas.microsoft.com/office/drawing/2014/main" id="{7CFD422C-B41A-4726-879A-2F38F75DE5D7}"/>
              </a:ext>
            </a:extLst>
          </p:cNvPr>
          <p:cNvGrpSpPr/>
          <p:nvPr/>
        </p:nvGrpSpPr>
        <p:grpSpPr>
          <a:xfrm>
            <a:off x="3575117" y="3939544"/>
            <a:ext cx="609562" cy="360916"/>
            <a:chOff x="3400376" y="1313364"/>
            <a:chExt cx="785731" cy="438003"/>
          </a:xfrm>
        </p:grpSpPr>
        <p:sp>
          <p:nvSpPr>
            <p:cNvPr id="29" name="Arrow: Chevron 28">
              <a:extLst>
                <a:ext uri="{FF2B5EF4-FFF2-40B4-BE49-F238E27FC236}">
                  <a16:creationId xmlns:a16="http://schemas.microsoft.com/office/drawing/2014/main" id="{E2D0DF5C-2B70-47F9-9D3C-7839F6B83334}"/>
                </a:ext>
              </a:extLst>
            </p:cNvPr>
            <p:cNvSpPr/>
            <p:nvPr/>
          </p:nvSpPr>
          <p:spPr>
            <a:xfrm>
              <a:off x="3730324" y="1313364"/>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Arrow: Chevron 29">
              <a:extLst>
                <a:ext uri="{FF2B5EF4-FFF2-40B4-BE49-F238E27FC236}">
                  <a16:creationId xmlns:a16="http://schemas.microsoft.com/office/drawing/2014/main" id="{84E97651-EC57-4F65-A28F-9EE9DCC33202}"/>
                </a:ext>
              </a:extLst>
            </p:cNvPr>
            <p:cNvSpPr/>
            <p:nvPr/>
          </p:nvSpPr>
          <p:spPr>
            <a:xfrm>
              <a:off x="3400376" y="1324383"/>
              <a:ext cx="455783" cy="426984"/>
            </a:xfrm>
            <a:prstGeom prst="chevron">
              <a:avLst/>
            </a:prstGeom>
            <a:solidFill>
              <a:srgbClr val="A0191D"/>
            </a:solidFill>
            <a:ln>
              <a:solidFill>
                <a:srgbClr val="A019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31" name="Text Box 7">
            <a:extLst>
              <a:ext uri="{FF2B5EF4-FFF2-40B4-BE49-F238E27FC236}">
                <a16:creationId xmlns:a16="http://schemas.microsoft.com/office/drawing/2014/main" id="{C67876E3-2BC6-4387-890A-BE78825BD50E}"/>
              </a:ext>
            </a:extLst>
          </p:cNvPr>
          <p:cNvSpPr txBox="1">
            <a:spLocks noChangeArrowheads="1"/>
          </p:cNvSpPr>
          <p:nvPr/>
        </p:nvSpPr>
        <p:spPr bwMode="auto">
          <a:xfrm>
            <a:off x="2722775" y="4606170"/>
            <a:ext cx="6778362" cy="572685"/>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r>
              <a:rPr lang="en-US" altLang="en-US" sz="1400">
                <a:solidFill>
                  <a:srgbClr val="233962"/>
                </a:solidFill>
                <a:latin typeface="Calibri" panose="020F0502020204030204" pitchFamily="34" charset="0"/>
              </a:rPr>
              <a:t>This is used if the hours for voting are extended by the State Board of Elections or a court order.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custDataLst>
      <p:tags r:id="rId1"/>
    </p:custDataLst>
    <p:extLst>
      <p:ext uri="{BB962C8B-B14F-4D97-AF65-F5344CB8AC3E}">
        <p14:creationId xmlns:p14="http://schemas.microsoft.com/office/powerpoint/2010/main" val="682914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7">
            <a:extLst>
              <a:ext uri="{FF2B5EF4-FFF2-40B4-BE49-F238E27FC236}">
                <a16:creationId xmlns:a16="http://schemas.microsoft.com/office/drawing/2014/main" id="{098B85F1-ECC0-6F63-FDF1-8043C50154FC}"/>
              </a:ext>
            </a:extLst>
          </p:cNvPr>
          <p:cNvSpPr txBox="1">
            <a:spLocks noChangeArrowheads="1"/>
          </p:cNvSpPr>
          <p:nvPr/>
        </p:nvSpPr>
        <p:spPr bwMode="auto">
          <a:xfrm>
            <a:off x="2470900" y="581974"/>
            <a:ext cx="6540196" cy="391179"/>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2000" b="1" i="0" u="none" strike="noStrike" kern="0" cap="none" spc="0" normalizeH="0" baseline="0" noProof="0">
                <a:ln>
                  <a:noFill/>
                </a:ln>
                <a:solidFill>
                  <a:srgbClr val="233962"/>
                </a:solidFill>
                <a:effectLst/>
                <a:uLnTx/>
                <a:uFillTx/>
                <a:latin typeface="Century Gothic" panose="020B0502020202020204" pitchFamily="34" charset="0"/>
              </a:rPr>
              <a:t>What is the Help Station</a:t>
            </a:r>
            <a:endParaRPr kumimoji="0" lang="en-US" altLang="en-US" b="0" i="0" u="none" strike="noStrike" kern="0" cap="none" spc="0" normalizeH="0" baseline="0" noProof="0">
              <a:ln>
                <a:noFill/>
              </a:ln>
              <a:solidFill>
                <a:prstClr val="black"/>
              </a:solidFill>
              <a:effectLst/>
              <a:uLnTx/>
              <a:uFillTx/>
              <a:latin typeface="Arial" panose="020B0604020202020204" pitchFamily="34" charset="0"/>
            </a:endParaRPr>
          </a:p>
        </p:txBody>
      </p:sp>
      <p:sp>
        <p:nvSpPr>
          <p:cNvPr id="4" name="TextBox 3">
            <a:extLst>
              <a:ext uri="{FF2B5EF4-FFF2-40B4-BE49-F238E27FC236}">
                <a16:creationId xmlns:a16="http://schemas.microsoft.com/office/drawing/2014/main" id="{0B7E58CC-8443-73CB-4407-14FCE3FA2B26}"/>
              </a:ext>
            </a:extLst>
          </p:cNvPr>
          <p:cNvSpPr txBox="1"/>
          <p:nvPr/>
        </p:nvSpPr>
        <p:spPr>
          <a:xfrm>
            <a:off x="2162287" y="1628017"/>
            <a:ext cx="7896112" cy="1200329"/>
          </a:xfrm>
          <a:prstGeom prst="rect">
            <a:avLst/>
          </a:prstGeom>
          <a:solidFill>
            <a:srgbClr val="233962"/>
          </a:solidFill>
        </p:spPr>
        <p:txBody>
          <a:bodyPr wrap="square" lIns="91440" tIns="45720" rIns="91440" bIns="45720" anchor="t">
            <a:spAutoFit/>
          </a:bodyPr>
          <a:lstStyle/>
          <a:p>
            <a:r>
              <a:rPr lang="en-US" b="0" i="0">
                <a:solidFill>
                  <a:schemeClr val="bg1"/>
                </a:solidFill>
                <a:effectLst/>
                <a:latin typeface="Calibri"/>
                <a:cs typeface="Calibri"/>
              </a:rPr>
              <a:t>The help station is the place for </a:t>
            </a:r>
            <a:r>
              <a:rPr lang="en-US">
                <a:solidFill>
                  <a:schemeClr val="bg1"/>
                </a:solidFill>
                <a:latin typeface="Calibri"/>
                <a:cs typeface="Calibri"/>
              </a:rPr>
              <a:t>a discussion</a:t>
            </a:r>
            <a:r>
              <a:rPr lang="en-US" b="0" i="0">
                <a:solidFill>
                  <a:schemeClr val="bg1"/>
                </a:solidFill>
                <a:effectLst/>
                <a:latin typeface="Calibri"/>
                <a:cs typeface="Calibri"/>
              </a:rPr>
              <a:t> with voters about irregularities. A voter is to be directed to the help station when there is a registration issue or other reason the voter is unable to receive a regular ballot. Provisional voting or precinct transfers are typically handled at the help station.</a:t>
            </a:r>
            <a:endParaRPr lang="en-US">
              <a:solidFill>
                <a:schemeClr val="bg1"/>
              </a:solidFill>
              <a:latin typeface="Calibri"/>
              <a:cs typeface="Calibri"/>
            </a:endParaRPr>
          </a:p>
        </p:txBody>
      </p:sp>
      <p:sp>
        <p:nvSpPr>
          <p:cNvPr id="6" name="TextBox 5">
            <a:extLst>
              <a:ext uri="{FF2B5EF4-FFF2-40B4-BE49-F238E27FC236}">
                <a16:creationId xmlns:a16="http://schemas.microsoft.com/office/drawing/2014/main" id="{9894E692-B0DC-7863-5507-244FF079006A}"/>
              </a:ext>
            </a:extLst>
          </p:cNvPr>
          <p:cNvSpPr txBox="1"/>
          <p:nvPr/>
        </p:nvSpPr>
        <p:spPr>
          <a:xfrm>
            <a:off x="2162286" y="3003482"/>
            <a:ext cx="7896113" cy="2410916"/>
          </a:xfrm>
          <a:prstGeom prst="rect">
            <a:avLst/>
          </a:prstGeom>
          <a:solidFill>
            <a:srgbClr val="233962"/>
          </a:solidFill>
        </p:spPr>
        <p:txBody>
          <a:bodyPr wrap="square">
            <a:spAutoFit/>
          </a:bodyPr>
          <a:lstStyle/>
          <a:p>
            <a:pPr marL="0" marR="0" algn="l">
              <a:spcBef>
                <a:spcPts val="0"/>
              </a:spcBef>
              <a:spcAft>
                <a:spcPts val="800"/>
              </a:spcAft>
            </a:pPr>
            <a:r>
              <a:rPr lang="en-US" sz="1800" b="0" i="0">
                <a:solidFill>
                  <a:schemeClr val="bg1"/>
                </a:solidFill>
                <a:effectLst/>
                <a:latin typeface="Calibri" panose="020F0502020204030204" pitchFamily="34" charset="0"/>
              </a:rPr>
              <a:t>If election officials have determined that a voter is not eligible to vote a regular ballot, they </a:t>
            </a:r>
            <a:r>
              <a:rPr lang="en-US">
                <a:solidFill>
                  <a:schemeClr val="bg1"/>
                </a:solidFill>
                <a:latin typeface="Calibri" panose="020F0502020204030204" pitchFamily="34" charset="0"/>
              </a:rPr>
              <a:t>must</a:t>
            </a:r>
            <a:r>
              <a:rPr lang="en-US" sz="1800" b="0" i="0">
                <a:solidFill>
                  <a:schemeClr val="bg1"/>
                </a:solidFill>
                <a:effectLst/>
                <a:latin typeface="Calibri" panose="020F0502020204030204" pitchFamily="34" charset="0"/>
              </a:rPr>
              <a:t> use a </a:t>
            </a:r>
            <a:r>
              <a:rPr lang="en-US" sz="1800" b="1" i="0">
                <a:solidFill>
                  <a:schemeClr val="bg1"/>
                </a:solidFill>
                <a:effectLst/>
                <a:latin typeface="Calibri" panose="020F0502020204030204" pitchFamily="34" charset="0"/>
              </a:rPr>
              <a:t>Help Referral Form</a:t>
            </a:r>
            <a:r>
              <a:rPr lang="en-US" sz="1800" b="0" i="0">
                <a:solidFill>
                  <a:schemeClr val="bg1"/>
                </a:solidFill>
                <a:effectLst/>
                <a:latin typeface="Calibri" panose="020F0502020204030204" pitchFamily="34" charset="0"/>
              </a:rPr>
              <a:t> to refer the voter to the help station. Information on the form enables the help station officials to determine the identity of the voter, the nature of the issue, and whether the voter should be offered a provisional ballot.</a:t>
            </a:r>
          </a:p>
          <a:p>
            <a:pPr marL="0" marR="0" algn="l">
              <a:spcBef>
                <a:spcPts val="0"/>
              </a:spcBef>
              <a:spcAft>
                <a:spcPts val="800"/>
              </a:spcAft>
            </a:pPr>
            <a:r>
              <a:rPr lang="en-US" sz="1800" b="0" i="0">
                <a:solidFill>
                  <a:schemeClr val="bg1"/>
                </a:solidFill>
                <a:effectLst/>
                <a:latin typeface="Calibri" panose="020F0502020204030204" pitchFamily="34" charset="0"/>
              </a:rPr>
              <a:t>Submitted </a:t>
            </a:r>
            <a:r>
              <a:rPr lang="en-US" sz="1800" b="1" i="0">
                <a:solidFill>
                  <a:schemeClr val="bg1"/>
                </a:solidFill>
                <a:effectLst/>
                <a:latin typeface="Calibri" panose="020F0502020204030204" pitchFamily="34" charset="0"/>
              </a:rPr>
              <a:t>Help Referral Forms</a:t>
            </a:r>
            <a:r>
              <a:rPr lang="en-US" sz="1800" b="0" i="0">
                <a:solidFill>
                  <a:schemeClr val="bg1"/>
                </a:solidFill>
                <a:effectLst/>
                <a:latin typeface="Calibri" panose="020F0502020204030204" pitchFamily="34" charset="0"/>
              </a:rPr>
              <a:t> should be kept in a binder or folder and returned to the board of elections offices along with other election materials. Do </a:t>
            </a:r>
            <a:r>
              <a:rPr lang="en-US" sz="1800" b="0" i="0" u="sng">
                <a:solidFill>
                  <a:schemeClr val="bg1"/>
                </a:solidFill>
                <a:effectLst/>
                <a:latin typeface="Calibri" panose="020F0502020204030204" pitchFamily="34" charset="0"/>
              </a:rPr>
              <a:t>not</a:t>
            </a:r>
            <a:r>
              <a:rPr lang="en-US" sz="1800" b="0" i="0">
                <a:solidFill>
                  <a:schemeClr val="bg1"/>
                </a:solidFill>
                <a:effectLst/>
                <a:latin typeface="Calibri" panose="020F0502020204030204" pitchFamily="34" charset="0"/>
              </a:rPr>
              <a:t> place this form into a voter’s provisional ballot envelope.</a:t>
            </a:r>
          </a:p>
        </p:txBody>
      </p:sp>
    </p:spTree>
    <p:extLst>
      <p:ext uri="{BB962C8B-B14F-4D97-AF65-F5344CB8AC3E}">
        <p14:creationId xmlns:p14="http://schemas.microsoft.com/office/powerpoint/2010/main" val="2309510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4FE5514-A187-A833-F693-38F6EC2BE93B}"/>
              </a:ext>
            </a:extLst>
          </p:cNvPr>
          <p:cNvSpPr txBox="1"/>
          <p:nvPr/>
        </p:nvSpPr>
        <p:spPr>
          <a:xfrm>
            <a:off x="1043492" y="1294560"/>
            <a:ext cx="10238590" cy="1200329"/>
          </a:xfrm>
          <a:prstGeom prst="rect">
            <a:avLst/>
          </a:prstGeom>
          <a:solidFill>
            <a:srgbClr val="233962"/>
          </a:solidFill>
        </p:spPr>
        <p:txBody>
          <a:bodyPr wrap="square" lIns="91440" tIns="45720" rIns="91440" bIns="45720" anchor="t">
            <a:spAutoFit/>
          </a:bodyPr>
          <a:lstStyle/>
          <a:p>
            <a:r>
              <a:rPr lang="en-US" sz="1800">
                <a:solidFill>
                  <a:schemeClr val="bg1"/>
                </a:solidFill>
                <a:effectLst/>
                <a:latin typeface="Calibri"/>
                <a:ea typeface="Times New Roman" panose="02020603050405020304" pitchFamily="18" charset="0"/>
                <a:cs typeface="Times New Roman"/>
              </a:rPr>
              <a:t>If a person does not appear on the official list of eligible registered voters in the voting place, the voter will be offered a provisional ballot. Voters who lack HAVA ID or are unable to show Photo ID will also be offered a provisional ballot. Provisional means conditional – the ability to have the vote counted </a:t>
            </a:r>
            <a:r>
              <a:rPr lang="en-US">
                <a:solidFill>
                  <a:schemeClr val="bg1"/>
                </a:solidFill>
                <a:latin typeface="Calibri"/>
                <a:ea typeface="Times New Roman" panose="02020603050405020304" pitchFamily="18" charset="0"/>
                <a:cs typeface="Times New Roman"/>
              </a:rPr>
              <a:t>depends on</a:t>
            </a:r>
            <a:r>
              <a:rPr lang="en-US" sz="1800">
                <a:solidFill>
                  <a:schemeClr val="bg1"/>
                </a:solidFill>
                <a:effectLst/>
                <a:latin typeface="Calibri"/>
                <a:ea typeface="Times New Roman" panose="02020603050405020304" pitchFamily="18" charset="0"/>
                <a:cs typeface="Times New Roman"/>
              </a:rPr>
              <a:t> </a:t>
            </a:r>
            <a:r>
              <a:rPr lang="en-US">
                <a:solidFill>
                  <a:schemeClr val="bg1"/>
                </a:solidFill>
                <a:latin typeface="Calibri"/>
                <a:ea typeface="Times New Roman" panose="02020603050405020304" pitchFamily="18" charset="0"/>
                <a:cs typeface="Times New Roman"/>
              </a:rPr>
              <a:t>a</a:t>
            </a:r>
            <a:r>
              <a:rPr lang="en-US" sz="1800">
                <a:solidFill>
                  <a:schemeClr val="bg1"/>
                </a:solidFill>
                <a:effectLst/>
                <a:latin typeface="Calibri"/>
                <a:ea typeface="Times New Roman" panose="02020603050405020304" pitchFamily="18" charset="0"/>
                <a:cs typeface="Times New Roman"/>
              </a:rPr>
              <a:t> determination </a:t>
            </a:r>
            <a:r>
              <a:rPr lang="en-US">
                <a:solidFill>
                  <a:schemeClr val="bg1"/>
                </a:solidFill>
                <a:latin typeface="Calibri"/>
                <a:ea typeface="Times New Roman" panose="02020603050405020304" pitchFamily="18" charset="0"/>
                <a:cs typeface="Times New Roman"/>
              </a:rPr>
              <a:t>of a voter's eligibility after</a:t>
            </a:r>
            <a:r>
              <a:rPr lang="en-US" sz="1800">
                <a:solidFill>
                  <a:schemeClr val="bg1"/>
                </a:solidFill>
                <a:effectLst/>
                <a:latin typeface="Calibri"/>
                <a:ea typeface="Times New Roman" panose="02020603050405020304" pitchFamily="18" charset="0"/>
                <a:cs typeface="Times New Roman"/>
              </a:rPr>
              <a:t> </a:t>
            </a:r>
            <a:r>
              <a:rPr lang="en-US">
                <a:solidFill>
                  <a:schemeClr val="bg1"/>
                </a:solidFill>
                <a:latin typeface="Calibri"/>
                <a:ea typeface="Times New Roman" panose="02020603050405020304" pitchFamily="18" charset="0"/>
                <a:cs typeface="Times New Roman"/>
              </a:rPr>
              <a:t>research</a:t>
            </a:r>
            <a:r>
              <a:rPr lang="en-US" sz="1800">
                <a:solidFill>
                  <a:schemeClr val="bg1"/>
                </a:solidFill>
                <a:effectLst/>
                <a:latin typeface="Calibri"/>
                <a:ea typeface="Times New Roman" panose="02020603050405020304" pitchFamily="18" charset="0"/>
                <a:cs typeface="Times New Roman"/>
              </a:rPr>
              <a:t>.</a:t>
            </a:r>
            <a:endParaRPr lang="en-US">
              <a:solidFill>
                <a:schemeClr val="bg1"/>
              </a:solidFill>
              <a:latin typeface="Calibri"/>
              <a:cs typeface="Times New Roman"/>
            </a:endParaRPr>
          </a:p>
        </p:txBody>
      </p:sp>
      <p:sp>
        <p:nvSpPr>
          <p:cNvPr id="5" name="TextBox 4">
            <a:extLst>
              <a:ext uri="{FF2B5EF4-FFF2-40B4-BE49-F238E27FC236}">
                <a16:creationId xmlns:a16="http://schemas.microsoft.com/office/drawing/2014/main" id="{16E90871-8ABB-CBA7-F7F7-9FFB4DBAE3E5}"/>
              </a:ext>
            </a:extLst>
          </p:cNvPr>
          <p:cNvSpPr txBox="1"/>
          <p:nvPr/>
        </p:nvSpPr>
        <p:spPr>
          <a:xfrm>
            <a:off x="1043492" y="2491636"/>
            <a:ext cx="10238590" cy="1666354"/>
          </a:xfrm>
          <a:prstGeom prst="rect">
            <a:avLst/>
          </a:prstGeom>
          <a:solidFill>
            <a:srgbClr val="233962"/>
          </a:solidFill>
        </p:spPr>
        <p:txBody>
          <a:bodyPr wrap="square">
            <a:spAutoFit/>
          </a:bodyPr>
          <a:lstStyle/>
          <a:p>
            <a:pPr marL="0" marR="0">
              <a:lnSpc>
                <a:spcPct val="115000"/>
              </a:lnSpc>
              <a:spcBef>
                <a:spcPts val="500"/>
              </a:spcBef>
              <a:spcAft>
                <a:spcPts val="1000"/>
              </a:spcAft>
            </a:pPr>
            <a:r>
              <a:rPr lang="en-US" sz="1800" u="sng">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A provisional ballot looks like any other ballot; however, the ballot does not get inserted into the tabulator. </a:t>
            </a:r>
            <a:r>
              <a:rPr lang="en-US" sz="18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rPr>
              <a:t>Instead, a provisional application and the ballot are completed by the voter. The application will contain information about the voter and the provisional voting reason. This application is placed in a clear sleeve on (or otherwise attached to) the outside of a provisional voting envelope.  The voter completes and seals the ballot on the inside of the envelope where it remains private.</a:t>
            </a:r>
          </a:p>
        </p:txBody>
      </p:sp>
      <p:sp>
        <p:nvSpPr>
          <p:cNvPr id="7" name="TextBox 6">
            <a:extLst>
              <a:ext uri="{FF2B5EF4-FFF2-40B4-BE49-F238E27FC236}">
                <a16:creationId xmlns:a16="http://schemas.microsoft.com/office/drawing/2014/main" id="{A179A110-913E-AC98-43E5-CBC3EC7A580B}"/>
              </a:ext>
            </a:extLst>
          </p:cNvPr>
          <p:cNvSpPr txBox="1"/>
          <p:nvPr/>
        </p:nvSpPr>
        <p:spPr>
          <a:xfrm>
            <a:off x="1043492" y="4431737"/>
            <a:ext cx="10391887" cy="1347805"/>
          </a:xfrm>
          <a:prstGeom prst="rect">
            <a:avLst/>
          </a:prstGeom>
          <a:solidFill>
            <a:srgbClr val="233962"/>
          </a:solidFill>
        </p:spPr>
        <p:txBody>
          <a:bodyPr wrap="square" lIns="91440" tIns="45720" rIns="91440" bIns="45720" anchor="t">
            <a:spAutoFit/>
          </a:bodyPr>
          <a:lstStyle/>
          <a:p>
            <a:pPr>
              <a:lnSpc>
                <a:spcPct val="115000"/>
              </a:lnSpc>
              <a:spcBef>
                <a:spcPts val="500"/>
              </a:spcBef>
              <a:spcAft>
                <a:spcPts val="1000"/>
              </a:spcAft>
            </a:pPr>
            <a:r>
              <a:rPr lang="en-US" sz="1800">
                <a:solidFill>
                  <a:schemeClr val="bg1"/>
                </a:solidFill>
                <a:effectLst/>
                <a:latin typeface="Calibri"/>
                <a:ea typeface="Times New Roman" panose="02020603050405020304" pitchFamily="18" charset="0"/>
                <a:cs typeface="Times New Roman"/>
              </a:rPr>
              <a:t>It is critical that the election official assisting with this provisional process ensures that </a:t>
            </a:r>
            <a:r>
              <a:rPr lang="en-US" sz="1800" b="1">
                <a:solidFill>
                  <a:schemeClr val="bg1"/>
                </a:solidFill>
                <a:effectLst/>
                <a:latin typeface="Calibri"/>
                <a:ea typeface="Times New Roman" panose="02020603050405020304" pitchFamily="18" charset="0"/>
                <a:cs typeface="Times New Roman"/>
              </a:rPr>
              <a:t>the application and any associated documents (e.g., a Photo ID Exception Form) are placed in the clear sleeve</a:t>
            </a:r>
            <a:r>
              <a:rPr lang="en-US" sz="1800">
                <a:solidFill>
                  <a:schemeClr val="bg1"/>
                </a:solidFill>
                <a:effectLst/>
                <a:latin typeface="Calibri"/>
                <a:ea typeface="Times New Roman" panose="02020603050405020304" pitchFamily="18" charset="0"/>
                <a:cs typeface="Times New Roman"/>
              </a:rPr>
              <a:t> or attached </a:t>
            </a:r>
            <a:r>
              <a:rPr lang="en-US">
                <a:solidFill>
                  <a:schemeClr val="bg1"/>
                </a:solidFill>
                <a:latin typeface="Calibri"/>
                <a:ea typeface="Times New Roman" panose="02020603050405020304" pitchFamily="18" charset="0"/>
                <a:cs typeface="Times New Roman"/>
              </a:rPr>
              <a:t>to the outside of the envelope </a:t>
            </a:r>
            <a:r>
              <a:rPr lang="en-US" sz="1800" b="1">
                <a:solidFill>
                  <a:srgbClr val="FF0000"/>
                </a:solidFill>
                <a:effectLst/>
                <a:latin typeface="Calibri"/>
                <a:ea typeface="Times New Roman" panose="02020603050405020304" pitchFamily="18" charset="0"/>
                <a:cs typeface="Times New Roman"/>
              </a:rPr>
              <a:t>and are not sealed inside the envelope</a:t>
            </a:r>
            <a:r>
              <a:rPr lang="en-US" sz="1800">
                <a:solidFill>
                  <a:schemeClr val="bg1"/>
                </a:solidFill>
                <a:effectLst/>
                <a:latin typeface="Calibri"/>
                <a:ea typeface="Times New Roman" panose="02020603050405020304" pitchFamily="18" charset="0"/>
                <a:cs typeface="Times New Roman"/>
              </a:rPr>
              <a:t>. The ballot will be the only item sealed within the envelope to maintain privacy and security of the ballot.</a:t>
            </a:r>
            <a:r>
              <a:rPr lang="en-US">
                <a:solidFill>
                  <a:schemeClr val="bg1"/>
                </a:solidFill>
                <a:latin typeface="Calibri"/>
                <a:ea typeface="Times New Roman" panose="02020603050405020304" pitchFamily="18" charset="0"/>
                <a:cs typeface="Times New Roman"/>
              </a:rPr>
              <a:t> </a:t>
            </a:r>
            <a:endParaRPr lang="en-US" sz="180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0" name="Text Box 7">
            <a:extLst>
              <a:ext uri="{FF2B5EF4-FFF2-40B4-BE49-F238E27FC236}">
                <a16:creationId xmlns:a16="http://schemas.microsoft.com/office/drawing/2014/main" id="{3E16DA7A-DA0F-AE23-E7B1-4337F81A2221}"/>
              </a:ext>
            </a:extLst>
          </p:cNvPr>
          <p:cNvSpPr txBox="1">
            <a:spLocks noChangeArrowheads="1"/>
          </p:cNvSpPr>
          <p:nvPr/>
        </p:nvSpPr>
        <p:spPr bwMode="auto">
          <a:xfrm>
            <a:off x="2825902" y="409852"/>
            <a:ext cx="6540196" cy="391179"/>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2000" b="1" i="0" u="none" strike="noStrike" kern="0" cap="none" spc="0" normalizeH="0" baseline="0" noProof="0">
                <a:ln>
                  <a:noFill/>
                </a:ln>
                <a:solidFill>
                  <a:srgbClr val="233962"/>
                </a:solidFill>
                <a:effectLst/>
                <a:uLnTx/>
                <a:uFillTx/>
                <a:latin typeface="Century Gothic" panose="020B0502020202020204" pitchFamily="34" charset="0"/>
              </a:rPr>
              <a:t>What is Provisional Voting?</a:t>
            </a:r>
            <a:endParaRPr kumimoji="0" lang="en-US" altLang="en-US" b="0" i="0" u="none" strike="noStrike" kern="0" cap="none" spc="0" normalizeH="0" baseline="0" noProof="0">
              <a:ln>
                <a:noFill/>
              </a:ln>
              <a:solidFill>
                <a:prstClr val="black"/>
              </a:solidFill>
              <a:effectLst/>
              <a:uLnTx/>
              <a:uFillTx/>
              <a:latin typeface="Arial" panose="020B0604020202020204" pitchFamily="34" charset="0"/>
            </a:endParaRPr>
          </a:p>
        </p:txBody>
      </p:sp>
    </p:spTree>
    <p:extLst>
      <p:ext uri="{BB962C8B-B14F-4D97-AF65-F5344CB8AC3E}">
        <p14:creationId xmlns:p14="http://schemas.microsoft.com/office/powerpoint/2010/main" val="1162828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07EBBDD3-7300-0E07-D58B-EA1113ACC979}"/>
              </a:ext>
            </a:extLst>
          </p:cNvPr>
          <p:cNvGraphicFramePr>
            <a:graphicFrameLocks noGrp="1"/>
          </p:cNvGraphicFramePr>
          <p:nvPr>
            <p:extLst>
              <p:ext uri="{D42A27DB-BD31-4B8C-83A1-F6EECF244321}">
                <p14:modId xmlns:p14="http://schemas.microsoft.com/office/powerpoint/2010/main" val="3620879155"/>
              </p:ext>
            </p:extLst>
          </p:nvPr>
        </p:nvGraphicFramePr>
        <p:xfrm>
          <a:off x="0" y="0"/>
          <a:ext cx="12192000" cy="7218959"/>
        </p:xfrm>
        <a:graphic>
          <a:graphicData uri="http://schemas.openxmlformats.org/drawingml/2006/table">
            <a:tbl>
              <a:tblPr firstRow="1" bandRow="1">
                <a:tableStyleId>{5C22544A-7EE6-4342-B048-85BDC9FD1C3A}</a:tableStyleId>
              </a:tblPr>
              <a:tblGrid>
                <a:gridCol w="1473798">
                  <a:extLst>
                    <a:ext uri="{9D8B030D-6E8A-4147-A177-3AD203B41FA5}">
                      <a16:colId xmlns:a16="http://schemas.microsoft.com/office/drawing/2014/main" val="2902493361"/>
                    </a:ext>
                  </a:extLst>
                </a:gridCol>
                <a:gridCol w="6690156">
                  <a:extLst>
                    <a:ext uri="{9D8B030D-6E8A-4147-A177-3AD203B41FA5}">
                      <a16:colId xmlns:a16="http://schemas.microsoft.com/office/drawing/2014/main" val="1967881505"/>
                    </a:ext>
                  </a:extLst>
                </a:gridCol>
                <a:gridCol w="4028046">
                  <a:extLst>
                    <a:ext uri="{9D8B030D-6E8A-4147-A177-3AD203B41FA5}">
                      <a16:colId xmlns:a16="http://schemas.microsoft.com/office/drawing/2014/main" val="1630374551"/>
                    </a:ext>
                  </a:extLst>
                </a:gridCol>
              </a:tblGrid>
              <a:tr h="367148">
                <a:tc gridSpan="3">
                  <a:txBody>
                    <a:bodyPr/>
                    <a:lstStyle/>
                    <a:p>
                      <a:pPr algn="ctr"/>
                      <a:r>
                        <a:rPr lang="en-US"/>
                        <a:t>ID-RELATED SITUATIONS THAT COULD REQUIRE A VOTER TO BE OFFERED A PROVISIONAL BALLOT</a:t>
                      </a:r>
                    </a:p>
                  </a:txBody>
                  <a:tcPr>
                    <a:solidFill>
                      <a:srgbClr val="233962"/>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07307369"/>
                  </a:ext>
                </a:extLst>
              </a:tr>
              <a:tr h="329549">
                <a:tc>
                  <a:txBody>
                    <a:bodyPr/>
                    <a:lstStyle/>
                    <a:p>
                      <a:r>
                        <a:rPr lang="en-US" sz="1200" b="1">
                          <a:latin typeface="+mn-lt"/>
                        </a:rPr>
                        <a:t>SITUATIONS</a:t>
                      </a:r>
                    </a:p>
                  </a:txBody>
                  <a:tcPr>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a:effectLst/>
                          <a:latin typeface="+mn-lt"/>
                          <a:ea typeface="Times New Roman" panose="02020603050405020304" pitchFamily="18" charset="0"/>
                          <a:cs typeface="Times New Roman" panose="02020603050405020304" pitchFamily="18" charset="0"/>
                        </a:rPr>
                        <a:t>INSTRUCTIONS</a:t>
                      </a:r>
                    </a:p>
                  </a:txBody>
                  <a:tcPr>
                    <a:lnB w="12700" cap="flat" cmpd="sng" algn="ctr">
                      <a:solidFill>
                        <a:schemeClr val="tx1"/>
                      </a:solidFill>
                      <a:prstDash val="solid"/>
                      <a:round/>
                      <a:headEnd type="none" w="med" len="med"/>
                      <a:tailEnd type="none" w="med" len="med"/>
                    </a:lnB>
                  </a:tcPr>
                </a:tc>
                <a:tc>
                  <a:txBody>
                    <a:bodyPr/>
                    <a:lstStyle/>
                    <a:p>
                      <a:r>
                        <a:rPr lang="en-US" sz="1200" b="1">
                          <a:latin typeface="+mn-lt"/>
                        </a:rPr>
                        <a:t>NEXT STEPS</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87977713"/>
                  </a:ext>
                </a:extLst>
              </a:tr>
              <a:tr h="16234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a:latin typeface="+mn-lt"/>
                        </a:rPr>
                        <a:t>Photo ID Situation 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mn-lt"/>
                        </a:rPr>
                        <a:t>Voter presents a Photo ID, but the ID provided does not meet all legal requirements</a:t>
                      </a:r>
                    </a:p>
                    <a:p>
                      <a:endParaRPr lang="en-US" sz="1200">
                        <a:latin typeface="+mn-lt"/>
                      </a:endParaRPr>
                    </a:p>
                  </a:txBody>
                  <a:tcPr>
                    <a:lnT w="12700" cap="flat" cmpd="sng" algn="ctr">
                      <a:solidFill>
                        <a:schemeClr val="tx1"/>
                      </a:solidFill>
                      <a:prstDash val="solid"/>
                      <a:round/>
                      <a:headEnd type="none" w="med" len="med"/>
                      <a:tailEnd type="none" w="med" len="med"/>
                    </a:lnT>
                  </a:tcPr>
                </a:tc>
                <a:tc>
                  <a:txBody>
                    <a:bodyPr/>
                    <a:lstStyle/>
                    <a:p>
                      <a:pPr marL="0" marR="0">
                        <a:lnSpc>
                          <a:spcPct val="107000"/>
                        </a:lnSpc>
                        <a:spcBef>
                          <a:spcPts val="0"/>
                        </a:spcBef>
                        <a:spcAft>
                          <a:spcPts val="800"/>
                        </a:spcAft>
                      </a:pPr>
                      <a:r>
                        <a:rPr lang="en-US" sz="1200">
                          <a:effectLst/>
                          <a:latin typeface="+mn-lt"/>
                          <a:ea typeface="Times New Roman" panose="02020603050405020304" pitchFamily="18" charset="0"/>
                          <a:cs typeface="Times New Roman" panose="02020603050405020304" pitchFamily="18" charset="0"/>
                        </a:rPr>
                        <a:t>The voter has three options:</a:t>
                      </a:r>
                    </a:p>
                    <a:p>
                      <a:pPr marL="0" marR="0" lvl="0" indent="0">
                        <a:lnSpc>
                          <a:spcPct val="107000"/>
                        </a:lnSpc>
                        <a:spcBef>
                          <a:spcPts val="0"/>
                        </a:spcBef>
                        <a:spcAft>
                          <a:spcPts val="800"/>
                        </a:spcAft>
                        <a:buFont typeface="Symbol" panose="05050102010706020507" pitchFamily="18" charset="2"/>
                        <a:buNone/>
                      </a:pPr>
                      <a:r>
                        <a:rPr lang="en-US" sz="1200">
                          <a:effectLst/>
                          <a:latin typeface="+mn-lt"/>
                          <a:ea typeface="Calibri" panose="020F0502020204030204" pitchFamily="34" charset="0"/>
                        </a:rPr>
                        <a:t>Option 1:  Provide a different Photo ID that meets all legal requirements.</a:t>
                      </a:r>
                    </a:p>
                    <a:p>
                      <a:pPr marL="0" marR="0" lvl="0" indent="0">
                        <a:lnSpc>
                          <a:spcPct val="107000"/>
                        </a:lnSpc>
                        <a:spcBef>
                          <a:spcPts val="0"/>
                        </a:spcBef>
                        <a:spcAft>
                          <a:spcPts val="800"/>
                        </a:spcAft>
                        <a:buFont typeface="Symbol" panose="05050102010706020507" pitchFamily="18" charset="2"/>
                        <a:buNone/>
                      </a:pPr>
                      <a:r>
                        <a:rPr lang="en-US" sz="1200">
                          <a:effectLst/>
                          <a:latin typeface="+mn-lt"/>
                          <a:ea typeface="Calibri" panose="020F0502020204030204" pitchFamily="34" charset="0"/>
                        </a:rPr>
                        <a:t>Option 2:  Vote a provisional ballot and </a:t>
                      </a:r>
                      <a:r>
                        <a:rPr lang="en-US" sz="1200">
                          <a:effectLst/>
                          <a:latin typeface="+mn-lt"/>
                          <a:ea typeface="Times New Roman" panose="02020603050405020304" pitchFamily="18" charset="0"/>
                          <a:cs typeface="Times New Roman" panose="02020603050405020304" pitchFamily="18" charset="0"/>
                        </a:rPr>
                        <a:t>bring their Photo ID to the county board office in person,</a:t>
                      </a:r>
                      <a:r>
                        <a:rPr lang="en-US" sz="1200">
                          <a:effectLst/>
                          <a:latin typeface="+mn-lt"/>
                          <a:ea typeface="Calibri" panose="020F0502020204030204" pitchFamily="34" charset="0"/>
                        </a:rPr>
                        <a:t> as described below in Photo ID Situation 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latin typeface="+mn-lt"/>
                          <a:ea typeface="Times New Roman" panose="02020603050405020304" pitchFamily="18" charset="0"/>
                          <a:cs typeface="Times New Roman" panose="02020603050405020304" pitchFamily="18" charset="0"/>
                        </a:rPr>
                        <a:t>Option 3:  Complete a Photo ID Exception Form affirming that the voter has a qualifying exception to the Photo ID requirement and vote a provisional ballot, as described below in Photo ID Situation 3.</a:t>
                      </a:r>
                    </a:p>
                  </a:txBody>
                  <a:tcPr>
                    <a:lnT w="127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mn-lt"/>
                        </a:rPr>
                        <a:t>If the voter chooses Option 1 and the Photo ID meets all legal requirements, the voter can receive a regular ballot.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latin typeface="+mn-l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mn-lt"/>
                        </a:rPr>
                        <a:t>If the voter cannot provide another Photo ID, they must be offered Options 2 and 3 to vote a provisional ballot. </a:t>
                      </a:r>
                      <a:r>
                        <a:rPr lang="en-US" sz="1200" b="1" u="sng">
                          <a:latin typeface="+mn-lt"/>
                        </a:rPr>
                        <a:t>Proceed to Photo ID Situations 2 and 3 below for instructions.</a:t>
                      </a:r>
                    </a:p>
                    <a:p>
                      <a:endParaRPr lang="en-US" sz="1200">
                        <a:latin typeface="+mn-lt"/>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45974036"/>
                  </a:ext>
                </a:extLst>
              </a:tr>
              <a:tr h="15114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a:latin typeface="+mn-lt"/>
                        </a:rPr>
                        <a:t>Photo ID Situation 2</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mn-lt"/>
                        </a:rPr>
                        <a:t>Voter has an acceptable Photo ID but did not bring it</a:t>
                      </a:r>
                    </a:p>
                    <a:p>
                      <a:endParaRPr lang="en-US" sz="1200">
                        <a:latin typeface="+mn-lt"/>
                      </a:endParaRPr>
                    </a:p>
                  </a:txBody>
                  <a:tcP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en-US" sz="1200">
                          <a:effectLst/>
                          <a:latin typeface="+mn-lt"/>
                          <a:ea typeface="Times New Roman" panose="02020603050405020304" pitchFamily="18" charset="0"/>
                          <a:cs typeface="Times New Roman" panose="02020603050405020304" pitchFamily="18" charset="0"/>
                        </a:rPr>
                        <a:t>If a voter does not present a Photo ID because the voter forgot to bring the ID with them to the voting site, the voter has the option of going to get their Photo ID and returning to the voting enclosure with it. </a:t>
                      </a:r>
                    </a:p>
                    <a:p>
                      <a:pPr marL="0" marR="0" lvl="0" indent="0" algn="l" rtl="0" eaLnBrk="1" fontAlgn="auto" latinLnBrk="0" hangingPunct="1">
                        <a:lnSpc>
                          <a:spcPct val="100000"/>
                        </a:lnSpc>
                        <a:spcBef>
                          <a:spcPts val="0"/>
                        </a:spcBef>
                        <a:spcAft>
                          <a:spcPts val="0"/>
                        </a:spcAft>
                        <a:buClrTx/>
                        <a:buSzTx/>
                        <a:buFontTx/>
                        <a:buNone/>
                      </a:pPr>
                      <a:r>
                        <a:rPr lang="en-US" sz="1200">
                          <a:effectLst/>
                          <a:latin typeface="+mn-lt"/>
                          <a:ea typeface="Times New Roman" panose="02020603050405020304" pitchFamily="18" charset="0"/>
                          <a:cs typeface="Times New Roman"/>
                        </a:rPr>
                        <a:t>If the voter does not have time to do so or chooses not to, the voter may vote a provisional ballot. The </a:t>
                      </a:r>
                      <a:r>
                        <a:rPr lang="en-US" sz="1200">
                          <a:effectLst/>
                          <a:latin typeface="+mn-lt"/>
                          <a:ea typeface="Calibri" panose="020F0502020204030204" pitchFamily="34" charset="0"/>
                        </a:rPr>
                        <a:t>voter must complete the provisional application and the </a:t>
                      </a:r>
                      <a:r>
                        <a:rPr lang="en-US" sz="1200">
                          <a:effectLst/>
                          <a:latin typeface="+mn-lt"/>
                          <a:ea typeface="Times New Roman" panose="02020603050405020304" pitchFamily="18" charset="0"/>
                          <a:cs typeface="Times New Roman"/>
                        </a:rPr>
                        <a:t>reason selected would be ID NOT PROVIDED – NO EXCEPTION FORM/RETURN WITH ID. For the voter’s provisional ballot to be counted, the voter would then be required to bring their Photo ID to the county board office in person, no later than the close of business (i.e., 5pm) on the business day before canvass.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latin typeface="+mn-lt"/>
                          <a:ea typeface="Times New Roman" panose="02020603050405020304" pitchFamily="18" charset="0"/>
                          <a:cs typeface="Times New Roman" panose="02020603050405020304" pitchFamily="18" charset="0"/>
                        </a:rPr>
                        <a:t>Review the provisional voter instruction sheet with the voter before they leave the enclosure. Provide the voter with clear instructions to </a:t>
                      </a:r>
                      <a:r>
                        <a:rPr lang="en-US" sz="1200" b="1" u="sng">
                          <a:effectLst/>
                          <a:latin typeface="+mn-lt"/>
                          <a:ea typeface="Times New Roman" panose="02020603050405020304" pitchFamily="18" charset="0"/>
                          <a:cs typeface="Times New Roman" panose="02020603050405020304" pitchFamily="18" charset="0"/>
                        </a:rPr>
                        <a:t>present their acceptable Photo ID in person </a:t>
                      </a:r>
                      <a:r>
                        <a:rPr lang="en-US" sz="1200">
                          <a:effectLst/>
                          <a:latin typeface="+mn-lt"/>
                          <a:ea typeface="Times New Roman" panose="02020603050405020304" pitchFamily="18" charset="0"/>
                          <a:cs typeface="Times New Roman" panose="02020603050405020304" pitchFamily="18" charset="0"/>
                        </a:rPr>
                        <a:t>at the county board of elections by 5pm the day before county canvass. </a:t>
                      </a:r>
                      <a:endParaRPr lang="en-US" sz="1200">
                        <a:latin typeface="+mn-lt"/>
                      </a:endParaRPr>
                    </a:p>
                    <a:p>
                      <a:endParaRPr lang="en-US" sz="1200">
                        <a:latin typeface="+mn-lt"/>
                      </a:endParaRPr>
                    </a:p>
                  </a:txBody>
                  <a:tcPr/>
                </a:tc>
                <a:extLst>
                  <a:ext uri="{0D108BD9-81ED-4DB2-BD59-A6C34878D82A}">
                    <a16:rowId xmlns:a16="http://schemas.microsoft.com/office/drawing/2014/main" val="3955029095"/>
                  </a:ext>
                </a:extLst>
              </a:tr>
              <a:tr h="1756703">
                <a:tc>
                  <a:txBody>
                    <a:bodyPr/>
                    <a:lstStyle/>
                    <a:p>
                      <a:r>
                        <a:rPr lang="en-US" sz="1200" u="sng">
                          <a:latin typeface="+mn-lt"/>
                        </a:rPr>
                        <a:t>Photo ID Situation 3</a:t>
                      </a:r>
                    </a:p>
                    <a:p>
                      <a:r>
                        <a:rPr lang="en-US" sz="1200">
                          <a:latin typeface="+mn-lt"/>
                        </a:rPr>
                        <a:t>Voter has a qualifying exception from the Photo ID requirement</a:t>
                      </a:r>
                    </a:p>
                  </a:txBody>
                  <a:tcPr/>
                </a:tc>
                <a:tc>
                  <a:txBody>
                    <a:bodyPr/>
                    <a:lstStyle/>
                    <a:p>
                      <a:pPr marL="0" marR="0" lvl="0" indent="0" algn="l" defTabSz="914400" rtl="0" eaLnBrk="1" fontAlgn="auto" latinLnBrk="0" hangingPunct="1">
                        <a:lnSpc>
                          <a:spcPct val="107000"/>
                        </a:lnSpc>
                        <a:spcBef>
                          <a:spcPts val="0"/>
                        </a:spcBef>
                        <a:spcAft>
                          <a:spcPts val="800"/>
                        </a:spcAft>
                        <a:buClrTx/>
                        <a:buSzTx/>
                        <a:buFont typeface="Symbol" panose="05050102010706020507" pitchFamily="18" charset="2"/>
                        <a:buNone/>
                        <a:tabLst/>
                        <a:defRPr/>
                      </a:pPr>
                      <a:r>
                        <a:rPr lang="en-US" altLang="en-US" sz="1200">
                          <a:solidFill>
                            <a:schemeClr val="tx1"/>
                          </a:solidFill>
                          <a:latin typeface="+mn-lt"/>
                        </a:rPr>
                        <a:t>If a voter cannot show photo ID when voting in person, they can still vote by completing a Photo ID Exception Form if they: 1) have a reasonable impediment that prevents them from presenting an acceptable Photo ID; 2) have a religious objection to being photographed; or 3) are the victim of a declared natural disaster within 100 days of Election Day.</a:t>
                      </a:r>
                    </a:p>
                    <a:p>
                      <a:pPr marL="0" marR="0" lvl="0" indent="0">
                        <a:lnSpc>
                          <a:spcPct val="107000"/>
                        </a:lnSpc>
                        <a:spcBef>
                          <a:spcPts val="0"/>
                        </a:spcBef>
                        <a:spcAft>
                          <a:spcPts val="800"/>
                        </a:spcAft>
                        <a:buFont typeface="Symbol" panose="05050102010706020507" pitchFamily="18" charset="2"/>
                        <a:buNone/>
                      </a:pPr>
                      <a:r>
                        <a:rPr lang="en-US" sz="1200">
                          <a:effectLst/>
                          <a:latin typeface="+mn-lt"/>
                          <a:ea typeface="Calibri" panose="020F0502020204030204" pitchFamily="34" charset="0"/>
                        </a:rPr>
                        <a:t>The voter must complete the provisional application and the </a:t>
                      </a:r>
                      <a:r>
                        <a:rPr lang="en-US" sz="1200">
                          <a:effectLst/>
                          <a:latin typeface="+mn-lt"/>
                          <a:ea typeface="Times New Roman" panose="02020603050405020304" pitchFamily="18" charset="0"/>
                          <a:cs typeface="Times New Roman" panose="02020603050405020304" pitchFamily="18" charset="0"/>
                        </a:rPr>
                        <a:t>reason selected would be ID NOT PROVIDED – EXCEPTION FORM. </a:t>
                      </a:r>
                      <a:r>
                        <a:rPr lang="en-US" sz="1200">
                          <a:effectLst/>
                          <a:latin typeface="+mn-lt"/>
                          <a:ea typeface="Calibri" panose="020F0502020204030204" pitchFamily="34" charset="0"/>
                        </a:rPr>
                        <a:t>The voter must then complete the Photo ID Exception Form. Once this form is completed, they can vote a provisional ballot that will be counted by the county board unless the county board members unanimously find the form to be false.</a:t>
                      </a:r>
                    </a:p>
                  </a:txBody>
                  <a:tcPr/>
                </a:tc>
                <a:tc>
                  <a:txBody>
                    <a:bodyPr/>
                    <a:lstStyle/>
                    <a:p>
                      <a:pPr>
                        <a:spcAft>
                          <a:spcPts val="600"/>
                        </a:spcAft>
                      </a:pPr>
                      <a:r>
                        <a:rPr lang="en-US" sz="1200">
                          <a:effectLst/>
                          <a:latin typeface="+mn-lt"/>
                          <a:ea typeface="Calibri" panose="020F0502020204030204" pitchFamily="34" charset="0"/>
                        </a:rPr>
                        <a:t>A voter asserting a qualifying exception and who completes a Photo ID Exception Form is </a:t>
                      </a:r>
                      <a:r>
                        <a:rPr lang="en-US" sz="1200" b="1" u="sng">
                          <a:effectLst/>
                          <a:latin typeface="+mn-lt"/>
                          <a:ea typeface="Calibri" panose="020F0502020204030204" pitchFamily="34" charset="0"/>
                        </a:rPr>
                        <a:t>not required </a:t>
                      </a:r>
                      <a:r>
                        <a:rPr lang="en-US" sz="1200">
                          <a:effectLst/>
                          <a:latin typeface="+mn-lt"/>
                          <a:ea typeface="Calibri" panose="020F0502020204030204" pitchFamily="34" charset="0"/>
                        </a:rPr>
                        <a:t>to bring a Photo ID before county canvass to have their ballot counted.</a:t>
                      </a:r>
                    </a:p>
                    <a:p>
                      <a:r>
                        <a:rPr lang="en-US" sz="1200">
                          <a:effectLst/>
                          <a:latin typeface="+mn-lt"/>
                        </a:rPr>
                        <a:t>If there is any issue with the form, the county board will notify the voter and give them an opportunity to address those issues.</a:t>
                      </a:r>
                      <a:endParaRPr lang="en-US" sz="1200">
                        <a:latin typeface="+mn-lt"/>
                      </a:endParaRPr>
                    </a:p>
                  </a:txBody>
                  <a:tcPr/>
                </a:tc>
                <a:extLst>
                  <a:ext uri="{0D108BD9-81ED-4DB2-BD59-A6C34878D82A}">
                    <a16:rowId xmlns:a16="http://schemas.microsoft.com/office/drawing/2014/main" val="1186137951"/>
                  </a:ext>
                </a:extLst>
              </a:tr>
              <a:tr h="1269721">
                <a:tc>
                  <a:txBody>
                    <a:bodyPr/>
                    <a:lstStyle/>
                    <a:p>
                      <a:r>
                        <a:rPr lang="en-US" sz="1200" u="sng">
                          <a:latin typeface="+mn-lt"/>
                        </a:rPr>
                        <a:t>HAVA ID Required in Addition to Photo ID</a:t>
                      </a:r>
                    </a:p>
                  </a:txBody>
                  <a:tcPr/>
                </a:tc>
                <a:tc>
                  <a:txBody>
                    <a:bodyPr/>
                    <a:lstStyle/>
                    <a:p>
                      <a:pPr marL="0" marR="0" lvl="0" indent="0" algn="l" rtl="0" eaLnBrk="1" fontAlgn="auto" latinLnBrk="0" hangingPunct="1">
                        <a:lnSpc>
                          <a:spcPct val="100000"/>
                        </a:lnSpc>
                        <a:spcBef>
                          <a:spcPts val="0"/>
                        </a:spcBef>
                        <a:spcAft>
                          <a:spcPts val="600"/>
                        </a:spcAft>
                        <a:buClrTx/>
                        <a:buSzTx/>
                        <a:buFontTx/>
                        <a:buNone/>
                      </a:pPr>
                      <a:r>
                        <a:rPr lang="en-US" sz="1200">
                          <a:latin typeface="+mn-lt"/>
                        </a:rPr>
                        <a:t>If the voter has </a:t>
                      </a:r>
                      <a:r>
                        <a:rPr lang="en-US" sz="1200" i="1">
                          <a:latin typeface="+mn-lt"/>
                        </a:rPr>
                        <a:t>ID Required </a:t>
                      </a:r>
                      <a:r>
                        <a:rPr lang="en-US" sz="1200">
                          <a:latin typeface="+mn-lt"/>
                        </a:rPr>
                        <a:t>on their voter record they will need to provide a HAVA ID in addition to a Photo ID. Sometimes this may be the same ID—a driver's license with a </a:t>
                      </a:r>
                      <a:r>
                        <a:rPr lang="en-US" sz="1200" i="1">
                          <a:latin typeface="+mn-lt"/>
                        </a:rPr>
                        <a:t>current </a:t>
                      </a:r>
                      <a:r>
                        <a:rPr lang="en-US" sz="1200">
                          <a:latin typeface="+mn-lt"/>
                        </a:rPr>
                        <a:t>address would serve both requirements. But not every ID with a photo will meet both HAVA ID and Photo ID requirements.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latin typeface="+mn-lt"/>
                        </a:rPr>
                        <a:t>If the voter is unable to provide </a:t>
                      </a:r>
                      <a:r>
                        <a:rPr lang="en-US" sz="1200" u="sng">
                          <a:latin typeface="+mn-lt"/>
                        </a:rPr>
                        <a:t>both</a:t>
                      </a:r>
                      <a:r>
                        <a:rPr lang="en-US" sz="1200">
                          <a:latin typeface="+mn-lt"/>
                        </a:rPr>
                        <a:t> an eligible HAVA ID and Photo ID, the voter will vote a provisional ballot for both reasons. If the voter has an acceptable Photo ID that does not meet HAVA ID requirements, the voter will still vote a provisional ballot for the HAVA ID reason. The voter must complete the provisional application and the reason selected would be ID NOT PROVIDED – NO EXCEPTION FORM/RETURN WITH ID. </a:t>
                      </a:r>
                    </a:p>
                  </a:txBody>
                  <a:tcPr/>
                </a:tc>
                <a:tc>
                  <a:txBody>
                    <a:bodyPr/>
                    <a:lstStyle/>
                    <a:p>
                      <a:r>
                        <a:rPr lang="en-US" sz="1200">
                          <a:latin typeface="+mn-lt"/>
                        </a:rPr>
                        <a:t>If the voter has voted a provisional ballot due to a HAVA ID issue but was able to provide acceptable Photo ID, the voter may mail, fax, email, or deliver in person a HAVA ID by 5pm the day before county canvass. </a:t>
                      </a:r>
                    </a:p>
                  </a:txBody>
                  <a:tcPr/>
                </a:tc>
                <a:extLst>
                  <a:ext uri="{0D108BD9-81ED-4DB2-BD59-A6C34878D82A}">
                    <a16:rowId xmlns:a16="http://schemas.microsoft.com/office/drawing/2014/main" val="318489671"/>
                  </a:ext>
                </a:extLst>
              </a:tr>
            </a:tbl>
          </a:graphicData>
        </a:graphic>
      </p:graphicFrame>
    </p:spTree>
    <p:extLst>
      <p:ext uri="{BB962C8B-B14F-4D97-AF65-F5344CB8AC3E}">
        <p14:creationId xmlns:p14="http://schemas.microsoft.com/office/powerpoint/2010/main" val="3377352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0549B-B4E4-B009-7F9F-6DB357C43639}"/>
              </a:ext>
            </a:extLst>
          </p:cNvPr>
          <p:cNvSpPr>
            <a:spLocks noGrp="1"/>
          </p:cNvSpPr>
          <p:nvPr>
            <p:ph type="title"/>
          </p:nvPr>
        </p:nvSpPr>
        <p:spPr>
          <a:xfrm>
            <a:off x="1258645" y="365125"/>
            <a:ext cx="9595821" cy="839731"/>
          </a:xfrm>
          <a:solidFill>
            <a:srgbClr val="233962"/>
          </a:solidFill>
        </p:spPr>
        <p:txBody>
          <a:bodyPr>
            <a:normAutofit/>
          </a:bodyPr>
          <a:lstStyle/>
          <a:p>
            <a:pPr algn="ctr"/>
            <a:r>
              <a:rPr lang="en-US" sz="2400">
                <a:solidFill>
                  <a:schemeClr val="bg1"/>
                </a:solidFill>
                <a:latin typeface="Century Gothic" panose="020B0502020202020204" pitchFamily="34" charset="0"/>
              </a:rPr>
              <a:t>Reminders for Provisional Voting</a:t>
            </a:r>
          </a:p>
        </p:txBody>
      </p:sp>
      <p:sp>
        <p:nvSpPr>
          <p:cNvPr id="3" name="Content Placeholder 2">
            <a:extLst>
              <a:ext uri="{FF2B5EF4-FFF2-40B4-BE49-F238E27FC236}">
                <a16:creationId xmlns:a16="http://schemas.microsoft.com/office/drawing/2014/main" id="{B36384EB-C066-7E0C-52B7-CCFDFDD2B064}"/>
              </a:ext>
            </a:extLst>
          </p:cNvPr>
          <p:cNvSpPr>
            <a:spLocks noGrp="1"/>
          </p:cNvSpPr>
          <p:nvPr>
            <p:ph idx="1"/>
          </p:nvPr>
        </p:nvSpPr>
        <p:spPr>
          <a:xfrm>
            <a:off x="1290920" y="4543452"/>
            <a:ext cx="9478928" cy="738558"/>
          </a:xfrm>
          <a:solidFill>
            <a:srgbClr val="233962"/>
          </a:solidFill>
        </p:spPr>
        <p:txBody>
          <a:bodyPr>
            <a:normAutofit/>
          </a:bodyPr>
          <a:lstStyle/>
          <a:p>
            <a:pPr marL="0" marR="0" indent="0">
              <a:spcBef>
                <a:spcPts val="0"/>
              </a:spcBef>
              <a:spcAft>
                <a:spcPts val="0"/>
              </a:spcAft>
              <a:buNone/>
            </a:pPr>
            <a:r>
              <a:rPr lang="en-US" sz="1800">
                <a:solidFill>
                  <a:schemeClr val="bg1"/>
                </a:solidFill>
                <a:effectLst/>
                <a:latin typeface="Calibri" panose="020F0502020204030204" pitchFamily="34" charset="0"/>
                <a:ea typeface="Calibri" panose="020F0502020204030204" pitchFamily="34" charset="0"/>
              </a:rPr>
              <a:t>Final note – make sure that all documents are signed by the voter and, when required, by the Help Station official.</a:t>
            </a:r>
          </a:p>
          <a:p>
            <a:pPr marL="0" marR="0" indent="0">
              <a:spcBef>
                <a:spcPts val="0"/>
              </a:spcBef>
              <a:spcAft>
                <a:spcPts val="0"/>
              </a:spcAft>
              <a:buNone/>
            </a:pPr>
            <a:endParaRPr lang="en-US" sz="1800">
              <a:solidFill>
                <a:schemeClr val="bg1"/>
              </a:solidFill>
              <a:effectLst/>
              <a:latin typeface="Calibri" panose="020F0502020204030204" pitchFamily="34" charset="0"/>
              <a:ea typeface="Calibri" panose="020F0502020204030204" pitchFamily="34" charset="0"/>
            </a:endParaRPr>
          </a:p>
          <a:p>
            <a:endParaRPr lang="en-US">
              <a:solidFill>
                <a:schemeClr val="bg1"/>
              </a:solidFill>
            </a:endParaRPr>
          </a:p>
        </p:txBody>
      </p:sp>
      <p:sp>
        <p:nvSpPr>
          <p:cNvPr id="5" name="TextBox 4">
            <a:extLst>
              <a:ext uri="{FF2B5EF4-FFF2-40B4-BE49-F238E27FC236}">
                <a16:creationId xmlns:a16="http://schemas.microsoft.com/office/drawing/2014/main" id="{D124D782-9F56-5883-F4BA-4F6DFD170A65}"/>
              </a:ext>
            </a:extLst>
          </p:cNvPr>
          <p:cNvSpPr txBox="1"/>
          <p:nvPr/>
        </p:nvSpPr>
        <p:spPr>
          <a:xfrm>
            <a:off x="1290920" y="1765915"/>
            <a:ext cx="9369910" cy="1200329"/>
          </a:xfrm>
          <a:prstGeom prst="rect">
            <a:avLst/>
          </a:prstGeom>
          <a:solidFill>
            <a:srgbClr val="233962"/>
          </a:solidFill>
        </p:spPr>
        <p:txBody>
          <a:bodyPr wrap="square" lIns="91440" tIns="45720" rIns="91440" bIns="45720" anchor="t">
            <a:spAutoFit/>
          </a:bodyPr>
          <a:lstStyle/>
          <a:p>
            <a:r>
              <a:rPr lang="en-US" sz="1800">
                <a:solidFill>
                  <a:schemeClr val="bg1"/>
                </a:solidFill>
                <a:effectLst/>
                <a:latin typeface="Calibri"/>
                <a:ea typeface="Calibri" panose="020F0502020204030204" pitchFamily="34" charset="0"/>
                <a:cs typeface="Calibri"/>
              </a:rPr>
              <a:t>If</a:t>
            </a:r>
            <a:r>
              <a:rPr lang="en-US">
                <a:solidFill>
                  <a:schemeClr val="bg1"/>
                </a:solidFill>
                <a:latin typeface="Calibri"/>
                <a:ea typeface="Calibri" panose="020F0502020204030204" pitchFamily="34" charset="0"/>
                <a:cs typeface="Calibri"/>
              </a:rPr>
              <a:t> </a:t>
            </a:r>
            <a:r>
              <a:rPr lang="en-US" sz="1800">
                <a:solidFill>
                  <a:schemeClr val="bg1"/>
                </a:solidFill>
                <a:effectLst/>
                <a:latin typeface="Calibri"/>
                <a:ea typeface="Calibri" panose="020F0502020204030204" pitchFamily="34" charset="0"/>
                <a:cs typeface="Calibri"/>
              </a:rPr>
              <a:t>a voter needs to vote provisionally, the following pages will outline the process to follow both for the manual process for counties who use paper pollbooks on Election Day and the SOSA/OVRD process when using your electronic pollbook.  If you are using a </a:t>
            </a:r>
            <a:r>
              <a:rPr lang="en-US">
                <a:solidFill>
                  <a:schemeClr val="bg1"/>
                </a:solidFill>
                <a:latin typeface="Calibri"/>
                <a:ea typeface="Calibri" panose="020F0502020204030204" pitchFamily="34" charset="0"/>
                <a:cs typeface="Calibri"/>
              </a:rPr>
              <a:t>third-party</a:t>
            </a:r>
            <a:r>
              <a:rPr lang="en-US" sz="1800">
                <a:solidFill>
                  <a:schemeClr val="bg1"/>
                </a:solidFill>
                <a:effectLst/>
                <a:latin typeface="Calibri"/>
                <a:ea typeface="Calibri" panose="020F0502020204030204" pitchFamily="34" charset="0"/>
                <a:cs typeface="Calibri"/>
              </a:rPr>
              <a:t> pollbook these steps may be different.</a:t>
            </a:r>
            <a:r>
              <a:rPr lang="en-US">
                <a:solidFill>
                  <a:schemeClr val="bg1"/>
                </a:solidFill>
                <a:latin typeface="Calibri"/>
                <a:ea typeface="Calibri" panose="020F0502020204030204" pitchFamily="34" charset="0"/>
                <a:cs typeface="Calibri"/>
              </a:rPr>
              <a:t> </a:t>
            </a:r>
            <a:endParaRPr lang="en-US" sz="1800">
              <a:solidFill>
                <a:schemeClr val="bg1"/>
              </a:solidFill>
              <a:effectLst/>
              <a:latin typeface="Calibri"/>
              <a:ea typeface="Calibri" panose="020F0502020204030204" pitchFamily="34" charset="0"/>
            </a:endParaRPr>
          </a:p>
        </p:txBody>
      </p:sp>
      <p:sp>
        <p:nvSpPr>
          <p:cNvPr id="7" name="TextBox 6">
            <a:extLst>
              <a:ext uri="{FF2B5EF4-FFF2-40B4-BE49-F238E27FC236}">
                <a16:creationId xmlns:a16="http://schemas.microsoft.com/office/drawing/2014/main" id="{21DFD137-69B6-AF73-A988-A9DE999B7E4E}"/>
              </a:ext>
            </a:extLst>
          </p:cNvPr>
          <p:cNvSpPr txBox="1"/>
          <p:nvPr/>
        </p:nvSpPr>
        <p:spPr>
          <a:xfrm>
            <a:off x="1290920" y="3273214"/>
            <a:ext cx="9478928" cy="923330"/>
          </a:xfrm>
          <a:prstGeom prst="rect">
            <a:avLst/>
          </a:prstGeom>
          <a:solidFill>
            <a:srgbClr val="233962"/>
          </a:solidFill>
        </p:spPr>
        <p:txBody>
          <a:bodyPr wrap="square" lIns="91440" tIns="45720" rIns="91440" bIns="45720" anchor="t">
            <a:spAutoFit/>
          </a:bodyPr>
          <a:lstStyle/>
          <a:p>
            <a:pPr marL="0" marR="0">
              <a:spcBef>
                <a:spcPts val="0"/>
              </a:spcBef>
              <a:spcAft>
                <a:spcPts val="0"/>
              </a:spcAft>
            </a:pPr>
            <a:r>
              <a:rPr lang="en-US" sz="1800">
                <a:solidFill>
                  <a:schemeClr val="bg1"/>
                </a:solidFill>
                <a:effectLst/>
                <a:latin typeface="Calibri"/>
                <a:ea typeface="Calibri" panose="020F0502020204030204" pitchFamily="34" charset="0"/>
                <a:cs typeface="Calibri"/>
              </a:rPr>
              <a:t>When assisting a voter with provisional voting</a:t>
            </a:r>
            <a:r>
              <a:rPr lang="en-US">
                <a:solidFill>
                  <a:schemeClr val="bg1"/>
                </a:solidFill>
                <a:latin typeface="Calibri"/>
                <a:ea typeface="Calibri" panose="020F0502020204030204" pitchFamily="34" charset="0"/>
                <a:cs typeface="Calibri"/>
              </a:rPr>
              <a:t>,</a:t>
            </a:r>
            <a:r>
              <a:rPr lang="en-US" sz="1800">
                <a:solidFill>
                  <a:schemeClr val="bg1"/>
                </a:solidFill>
                <a:effectLst/>
                <a:latin typeface="Calibri"/>
                <a:ea typeface="Calibri" panose="020F0502020204030204" pitchFamily="34" charset="0"/>
                <a:cs typeface="Calibri"/>
              </a:rPr>
              <a:t> North Carolina’s Administrative Code requires every polling site to have a separate voting booth in your Help Station area.  This provides another method for ensuring that the provisional ballot goes into the envelope and not into the tabulator.</a:t>
            </a:r>
          </a:p>
        </p:txBody>
      </p:sp>
    </p:spTree>
    <p:extLst>
      <p:ext uri="{BB962C8B-B14F-4D97-AF65-F5344CB8AC3E}">
        <p14:creationId xmlns:p14="http://schemas.microsoft.com/office/powerpoint/2010/main" val="2311351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E13BED28-20D0-455A-834F-E2A1E7D41426}"/>
              </a:ext>
            </a:extLst>
          </p:cNvPr>
          <p:cNvSpPr>
            <a:spLocks noChangeArrowheads="1"/>
          </p:cNvSpPr>
          <p:nvPr/>
        </p:nvSpPr>
        <p:spPr bwMode="auto">
          <a:xfrm>
            <a:off x="2676525" y="6070094"/>
            <a:ext cx="6838950" cy="347481"/>
          </a:xfrm>
          <a:prstGeom prst="rect">
            <a:avLst/>
          </a:prstGeom>
          <a:solidFill>
            <a:srgbClr val="233962"/>
          </a:solidFill>
          <a:ln w="25400" algn="ctr">
            <a:solidFill>
              <a:srgbClr val="233962"/>
            </a:solidFill>
            <a:miter lim="800000"/>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 name="Text Box 5">
            <a:extLst>
              <a:ext uri="{FF2B5EF4-FFF2-40B4-BE49-F238E27FC236}">
                <a16:creationId xmlns:a16="http://schemas.microsoft.com/office/drawing/2014/main" id="{BB4D42F7-3567-4832-9A81-24AD84001EBD}"/>
              </a:ext>
            </a:extLst>
          </p:cNvPr>
          <p:cNvSpPr txBox="1">
            <a:spLocks noChangeArrowheads="1"/>
          </p:cNvSpPr>
          <p:nvPr/>
        </p:nvSpPr>
        <p:spPr bwMode="auto">
          <a:xfrm>
            <a:off x="3779668" y="5821096"/>
            <a:ext cx="5644512" cy="356295"/>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r" defTabSz="914400" eaLnBrk="0" fontAlgn="base" latinLnBrk="0" hangingPunct="0">
              <a:lnSpc>
                <a:spcPct val="100000"/>
              </a:lnSpc>
              <a:spcBef>
                <a:spcPct val="0"/>
              </a:spcBef>
              <a:spcAft>
                <a:spcPct val="0"/>
              </a:spcAft>
              <a:buClrTx/>
              <a:buSzTx/>
              <a:buFontTx/>
              <a:buNone/>
              <a:tabLst/>
              <a:defRPr/>
            </a:pPr>
            <a:r>
              <a:rPr kumimoji="0" lang="en-US" altLang="en-US" sz="1000" b="1" i="0" u="none" strike="noStrike" kern="0" cap="none" spc="0" normalizeH="0" baseline="0" noProof="0">
                <a:ln>
                  <a:noFill/>
                </a:ln>
                <a:solidFill>
                  <a:srgbClr val="FFFFFF"/>
                </a:solidFill>
                <a:effectLst/>
                <a:uLnTx/>
                <a:uFillTx/>
                <a:latin typeface="Century Gothic" panose="020B0502020202020204" pitchFamily="34" charset="0"/>
              </a:rPr>
              <a:t>Help Station |1</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sp>
        <p:nvSpPr>
          <p:cNvPr id="6" name="Text Box 7">
            <a:extLst>
              <a:ext uri="{FF2B5EF4-FFF2-40B4-BE49-F238E27FC236}">
                <a16:creationId xmlns:a16="http://schemas.microsoft.com/office/drawing/2014/main" id="{D7091E23-13E0-42E3-8727-804FE0F41C9F}"/>
              </a:ext>
            </a:extLst>
          </p:cNvPr>
          <p:cNvSpPr txBox="1">
            <a:spLocks noChangeArrowheads="1"/>
          </p:cNvSpPr>
          <p:nvPr/>
        </p:nvSpPr>
        <p:spPr bwMode="auto">
          <a:xfrm>
            <a:off x="2950232" y="125642"/>
            <a:ext cx="6540196" cy="510835"/>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2400" b="1" i="0" u="none" strike="noStrike" kern="0" cap="none" spc="0" normalizeH="0" baseline="0" noProof="0">
                <a:ln>
                  <a:noFill/>
                </a:ln>
                <a:solidFill>
                  <a:srgbClr val="233962"/>
                </a:solidFill>
                <a:effectLst/>
                <a:uLnTx/>
                <a:uFillTx/>
                <a:latin typeface="Century Gothic" panose="020B0502020202020204" pitchFamily="34" charset="0"/>
              </a:rPr>
              <a:t>Provisional Voting Procedures (Manual)</a:t>
            </a:r>
            <a:endParaRPr kumimoji="0" lang="en-US" altLang="en-US" sz="2000" b="0" i="0" u="none" strike="noStrike" kern="0" cap="none" spc="0" normalizeH="0" baseline="0" noProof="0">
              <a:ln>
                <a:noFill/>
              </a:ln>
              <a:solidFill>
                <a:prstClr val="black"/>
              </a:solidFill>
              <a:effectLst/>
              <a:uLnTx/>
              <a:uFillTx/>
              <a:latin typeface="Arial" panose="020B0604020202020204" pitchFamily="34" charset="0"/>
            </a:endParaRPr>
          </a:p>
        </p:txBody>
      </p:sp>
      <p:sp>
        <p:nvSpPr>
          <p:cNvPr id="37" name="Rectangle 6">
            <a:extLst>
              <a:ext uri="{FF2B5EF4-FFF2-40B4-BE49-F238E27FC236}">
                <a16:creationId xmlns:a16="http://schemas.microsoft.com/office/drawing/2014/main" id="{02AD8F16-9AA3-48E1-9BD4-8E1E1C80C743}"/>
              </a:ext>
            </a:extLst>
          </p:cNvPr>
          <p:cNvSpPr>
            <a:spLocks noChangeArrowheads="1"/>
          </p:cNvSpPr>
          <p:nvPr/>
        </p:nvSpPr>
        <p:spPr bwMode="auto">
          <a:xfrm>
            <a:off x="3375565" y="691189"/>
            <a:ext cx="5706465" cy="470134"/>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lang="en-US" altLang="en-US" sz="1400" kern="0">
                <a:solidFill>
                  <a:srgbClr val="FFFFFF"/>
                </a:solidFill>
              </a:rPr>
              <a:t>Accept Help Referral Form from voter and ask voter for Photo ID (Unless form indicates no Photo ID).</a:t>
            </a:r>
            <a:endParaRPr kumimoji="0" lang="en-US" altLang="en-US" sz="2000" b="0" i="0" u="none" strike="noStrike" kern="0" cap="none" spc="0" normalizeH="0" baseline="0" noProof="0">
              <a:ln>
                <a:noFill/>
              </a:ln>
              <a:solidFill>
                <a:prstClr val="black"/>
              </a:solidFill>
              <a:effectLst/>
              <a:uLnTx/>
              <a:uFillTx/>
            </a:endParaRPr>
          </a:p>
        </p:txBody>
      </p:sp>
      <p:grpSp>
        <p:nvGrpSpPr>
          <p:cNvPr id="38" name="Group 8">
            <a:extLst>
              <a:ext uri="{FF2B5EF4-FFF2-40B4-BE49-F238E27FC236}">
                <a16:creationId xmlns:a16="http://schemas.microsoft.com/office/drawing/2014/main" id="{EB988D06-8B56-4447-9FDD-465F9FD46F99}"/>
              </a:ext>
            </a:extLst>
          </p:cNvPr>
          <p:cNvGrpSpPr>
            <a:grpSpLocks/>
          </p:cNvGrpSpPr>
          <p:nvPr/>
        </p:nvGrpSpPr>
        <p:grpSpPr bwMode="auto">
          <a:xfrm>
            <a:off x="2956599" y="682332"/>
            <a:ext cx="317338" cy="381516"/>
            <a:chOff x="106923775" y="107998526"/>
            <a:chExt cx="340775" cy="381507"/>
          </a:xfrm>
        </p:grpSpPr>
        <p:sp>
          <p:nvSpPr>
            <p:cNvPr id="39" name="AutoShape 9">
              <a:extLst>
                <a:ext uri="{FF2B5EF4-FFF2-40B4-BE49-F238E27FC236}">
                  <a16:creationId xmlns:a16="http://schemas.microsoft.com/office/drawing/2014/main" id="{DF6CE867-FB7E-47B0-851B-F4CF9E6FE204}"/>
                </a:ext>
              </a:extLst>
            </p:cNvPr>
            <p:cNvSpPr>
              <a:spLocks noChangeAspect="1" noChangeArrowheads="1"/>
            </p:cNvSpPr>
            <p:nvPr/>
          </p:nvSpPr>
          <p:spPr bwMode="auto">
            <a:xfrm>
              <a:off x="106923775" y="108026822"/>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0" name="Text Box 10">
              <a:extLst>
                <a:ext uri="{FF2B5EF4-FFF2-40B4-BE49-F238E27FC236}">
                  <a16:creationId xmlns:a16="http://schemas.microsoft.com/office/drawing/2014/main" id="{AA5851FA-814F-426C-9BA0-5590A9FF2CAA}"/>
                </a:ext>
              </a:extLst>
            </p:cNvPr>
            <p:cNvSpPr txBox="1">
              <a:spLocks noChangeAspect="1" noChangeArrowheads="1"/>
            </p:cNvSpPr>
            <p:nvPr/>
          </p:nvSpPr>
          <p:spPr bwMode="auto">
            <a:xfrm>
              <a:off x="106982498" y="107998526"/>
              <a:ext cx="232481" cy="345291"/>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2000" b="1" i="0" u="none" strike="noStrike" kern="0" cap="none" spc="0" normalizeH="0" baseline="0" noProof="0">
                  <a:ln>
                    <a:noFill/>
                  </a:ln>
                  <a:solidFill>
                    <a:srgbClr val="A0191D"/>
                  </a:solidFill>
                  <a:effectLst/>
                  <a:uLnTx/>
                  <a:uFillTx/>
                  <a:latin typeface="Century Gothic" panose="020B0502020202020204" pitchFamily="34" charset="0"/>
                </a:rPr>
                <a:t>1</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33" name="Rectangle 11">
            <a:extLst>
              <a:ext uri="{FF2B5EF4-FFF2-40B4-BE49-F238E27FC236}">
                <a16:creationId xmlns:a16="http://schemas.microsoft.com/office/drawing/2014/main" id="{7012430B-5055-4BC5-A522-7D5709CEA636}"/>
              </a:ext>
            </a:extLst>
          </p:cNvPr>
          <p:cNvSpPr>
            <a:spLocks noChangeArrowheads="1"/>
          </p:cNvSpPr>
          <p:nvPr/>
        </p:nvSpPr>
        <p:spPr bwMode="auto">
          <a:xfrm>
            <a:off x="3375565" y="1197899"/>
            <a:ext cx="5706465" cy="335521"/>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400" b="0" i="0" u="none" strike="noStrike" kern="0" cap="none" spc="0" normalizeH="0" baseline="0" noProof="0">
                <a:ln>
                  <a:noFill/>
                </a:ln>
                <a:solidFill>
                  <a:srgbClr val="FFFFFF"/>
                </a:solidFill>
                <a:effectLst/>
                <a:uLnTx/>
                <a:uFillTx/>
              </a:rPr>
              <a:t>Complete provisional poll book.</a:t>
            </a:r>
            <a:endParaRPr kumimoji="0" lang="en-US" altLang="en-US" sz="2000" b="0" i="0" u="none" strike="noStrike" kern="0" cap="none" spc="0" normalizeH="0" baseline="0" noProof="0">
              <a:ln>
                <a:noFill/>
              </a:ln>
              <a:solidFill>
                <a:prstClr val="black"/>
              </a:solidFill>
              <a:effectLst/>
              <a:uLnTx/>
              <a:uFillTx/>
              <a:latin typeface="Arial" panose="020B0604020202020204" pitchFamily="34" charset="0"/>
            </a:endParaRPr>
          </a:p>
        </p:txBody>
      </p:sp>
      <p:grpSp>
        <p:nvGrpSpPr>
          <p:cNvPr id="34" name="Group 21">
            <a:extLst>
              <a:ext uri="{FF2B5EF4-FFF2-40B4-BE49-F238E27FC236}">
                <a16:creationId xmlns:a16="http://schemas.microsoft.com/office/drawing/2014/main" id="{603CDEEF-DF15-4E6A-A35C-8FB43DECE7A3}"/>
              </a:ext>
            </a:extLst>
          </p:cNvPr>
          <p:cNvGrpSpPr>
            <a:grpSpLocks/>
          </p:cNvGrpSpPr>
          <p:nvPr/>
        </p:nvGrpSpPr>
        <p:grpSpPr bwMode="auto">
          <a:xfrm>
            <a:off x="2964642" y="1183034"/>
            <a:ext cx="317338" cy="386777"/>
            <a:chOff x="106936877" y="108388434"/>
            <a:chExt cx="340775" cy="386767"/>
          </a:xfrm>
        </p:grpSpPr>
        <p:sp>
          <p:nvSpPr>
            <p:cNvPr id="35" name="AutoShape 22">
              <a:extLst>
                <a:ext uri="{FF2B5EF4-FFF2-40B4-BE49-F238E27FC236}">
                  <a16:creationId xmlns:a16="http://schemas.microsoft.com/office/drawing/2014/main" id="{773D41E8-65D8-4402-AB8C-3A34B2A3A9C5}"/>
                </a:ext>
              </a:extLst>
            </p:cNvPr>
            <p:cNvSpPr>
              <a:spLocks noChangeAspect="1" noChangeArrowheads="1"/>
            </p:cNvSpPr>
            <p:nvPr/>
          </p:nvSpPr>
          <p:spPr bwMode="auto">
            <a:xfrm>
              <a:off x="106936877" y="108421990"/>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6" name="Text Box 23">
              <a:extLst>
                <a:ext uri="{FF2B5EF4-FFF2-40B4-BE49-F238E27FC236}">
                  <a16:creationId xmlns:a16="http://schemas.microsoft.com/office/drawing/2014/main" id="{BC70E9E0-657B-42B6-B4DB-8D27235CE803}"/>
                </a:ext>
              </a:extLst>
            </p:cNvPr>
            <p:cNvSpPr txBox="1">
              <a:spLocks noChangeAspect="1" noChangeArrowheads="1"/>
            </p:cNvSpPr>
            <p:nvPr/>
          </p:nvSpPr>
          <p:spPr bwMode="auto">
            <a:xfrm>
              <a:off x="106995600" y="108388434"/>
              <a:ext cx="232481" cy="353211"/>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2000" b="1" i="0" u="none" strike="noStrike" kern="0" cap="none" spc="0" normalizeH="0" baseline="0" noProof="0">
                  <a:ln>
                    <a:noFill/>
                  </a:ln>
                  <a:solidFill>
                    <a:srgbClr val="A0191D"/>
                  </a:solidFill>
                  <a:effectLst/>
                  <a:uLnTx/>
                  <a:uFillTx/>
                  <a:latin typeface="Century Gothic" panose="020B0502020202020204" pitchFamily="34" charset="0"/>
                </a:rPr>
                <a:t>2</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29" name="Rectangle 12">
            <a:extLst>
              <a:ext uri="{FF2B5EF4-FFF2-40B4-BE49-F238E27FC236}">
                <a16:creationId xmlns:a16="http://schemas.microsoft.com/office/drawing/2014/main" id="{B3647394-7353-4991-BACE-7E206C071F41}"/>
              </a:ext>
            </a:extLst>
          </p:cNvPr>
          <p:cNvSpPr>
            <a:spLocks noChangeArrowheads="1"/>
          </p:cNvSpPr>
          <p:nvPr/>
        </p:nvSpPr>
        <p:spPr bwMode="auto">
          <a:xfrm>
            <a:off x="3382193" y="1554868"/>
            <a:ext cx="5706465" cy="384391"/>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400" b="0" i="0" u="none" strike="noStrike" kern="0" cap="none" spc="0" normalizeH="0" baseline="0" noProof="0">
                <a:ln>
                  <a:noFill/>
                </a:ln>
                <a:solidFill>
                  <a:schemeClr val="bg1"/>
                </a:solidFill>
                <a:effectLst/>
                <a:uLnTx/>
                <a:uFillTx/>
              </a:rPr>
              <a:t>Complete administrative section of </a:t>
            </a:r>
            <a:r>
              <a:rPr kumimoji="0" lang="en-US" altLang="en-US" sz="1400" b="1" i="0" u="none" strike="noStrike" kern="0" cap="none" spc="0" normalizeH="0" baseline="0" noProof="0">
                <a:ln>
                  <a:noFill/>
                </a:ln>
                <a:solidFill>
                  <a:schemeClr val="bg1"/>
                </a:solidFill>
                <a:effectLst/>
                <a:uLnTx/>
                <a:uFillTx/>
              </a:rPr>
              <a:t>Provisional Voting Application.</a:t>
            </a:r>
          </a:p>
        </p:txBody>
      </p:sp>
      <p:grpSp>
        <p:nvGrpSpPr>
          <p:cNvPr id="30" name="Group 25">
            <a:extLst>
              <a:ext uri="{FF2B5EF4-FFF2-40B4-BE49-F238E27FC236}">
                <a16:creationId xmlns:a16="http://schemas.microsoft.com/office/drawing/2014/main" id="{616099D8-4CDF-4488-A79D-F88D76A244BB}"/>
              </a:ext>
            </a:extLst>
          </p:cNvPr>
          <p:cNvGrpSpPr>
            <a:grpSpLocks/>
          </p:cNvGrpSpPr>
          <p:nvPr/>
        </p:nvGrpSpPr>
        <p:grpSpPr bwMode="auto">
          <a:xfrm>
            <a:off x="2963227" y="1604176"/>
            <a:ext cx="317338" cy="369998"/>
            <a:chOff x="106923775" y="108800379"/>
            <a:chExt cx="340775" cy="369989"/>
          </a:xfrm>
        </p:grpSpPr>
        <p:sp>
          <p:nvSpPr>
            <p:cNvPr id="31" name="AutoShape 26">
              <a:extLst>
                <a:ext uri="{FF2B5EF4-FFF2-40B4-BE49-F238E27FC236}">
                  <a16:creationId xmlns:a16="http://schemas.microsoft.com/office/drawing/2014/main" id="{8731FD38-B6A5-47A6-A604-862FC0E4E033}"/>
                </a:ext>
              </a:extLst>
            </p:cNvPr>
            <p:cNvSpPr>
              <a:spLocks noChangeAspect="1" noChangeArrowheads="1"/>
            </p:cNvSpPr>
            <p:nvPr/>
          </p:nvSpPr>
          <p:spPr bwMode="auto">
            <a:xfrm>
              <a:off x="106923775" y="108817157"/>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2" name="Text Box 27">
              <a:extLst>
                <a:ext uri="{FF2B5EF4-FFF2-40B4-BE49-F238E27FC236}">
                  <a16:creationId xmlns:a16="http://schemas.microsoft.com/office/drawing/2014/main" id="{E0AF89D9-9E4A-4816-923A-42DF883E6A4D}"/>
                </a:ext>
              </a:extLst>
            </p:cNvPr>
            <p:cNvSpPr txBox="1">
              <a:spLocks noChangeAspect="1" noChangeArrowheads="1"/>
            </p:cNvSpPr>
            <p:nvPr/>
          </p:nvSpPr>
          <p:spPr bwMode="auto">
            <a:xfrm>
              <a:off x="106982498" y="108800379"/>
              <a:ext cx="245119" cy="326823"/>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2000" b="1" i="0" u="none" strike="noStrike" kern="0" cap="none" spc="0" normalizeH="0" baseline="0" noProof="0">
                  <a:ln>
                    <a:noFill/>
                  </a:ln>
                  <a:solidFill>
                    <a:srgbClr val="A0191D"/>
                  </a:solidFill>
                  <a:effectLst/>
                  <a:uLnTx/>
                  <a:uFillTx/>
                  <a:latin typeface="Century Gothic" panose="020B0502020202020204" pitchFamily="34" charset="0"/>
                </a:rPr>
                <a:t>3</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25" name="Rectangle 13">
            <a:extLst>
              <a:ext uri="{FF2B5EF4-FFF2-40B4-BE49-F238E27FC236}">
                <a16:creationId xmlns:a16="http://schemas.microsoft.com/office/drawing/2014/main" id="{555212AD-A98A-4F8E-81C1-9F7A130D4382}"/>
              </a:ext>
            </a:extLst>
          </p:cNvPr>
          <p:cNvSpPr>
            <a:spLocks noChangeArrowheads="1"/>
          </p:cNvSpPr>
          <p:nvPr/>
        </p:nvSpPr>
        <p:spPr bwMode="auto">
          <a:xfrm>
            <a:off x="3382193" y="1971746"/>
            <a:ext cx="5706465" cy="539367"/>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400" b="0" i="0" u="none" strike="noStrike" kern="0" cap="none" spc="0" normalizeH="0" baseline="0" noProof="0">
                <a:ln>
                  <a:noFill/>
                </a:ln>
                <a:solidFill>
                  <a:srgbClr val="FFFFFF"/>
                </a:solidFill>
                <a:effectLst/>
                <a:uLnTx/>
                <a:uFillTx/>
              </a:rPr>
              <a:t>Affix PIN labels to poll book log, provisional application, and provisional instructions.</a:t>
            </a:r>
            <a:endParaRPr kumimoji="0" lang="en-US" altLang="en-US" sz="2000" b="0" i="0" u="none" strike="noStrike" kern="0" cap="none" spc="0" normalizeH="0" baseline="0" noProof="0">
              <a:ln>
                <a:noFill/>
              </a:ln>
              <a:solidFill>
                <a:prstClr val="black"/>
              </a:solidFill>
              <a:effectLst/>
              <a:uLnTx/>
              <a:uFillTx/>
              <a:latin typeface="Arial" panose="020B0604020202020204" pitchFamily="34" charset="0"/>
            </a:endParaRPr>
          </a:p>
        </p:txBody>
      </p:sp>
      <p:grpSp>
        <p:nvGrpSpPr>
          <p:cNvPr id="26" name="Group 28">
            <a:extLst>
              <a:ext uri="{FF2B5EF4-FFF2-40B4-BE49-F238E27FC236}">
                <a16:creationId xmlns:a16="http://schemas.microsoft.com/office/drawing/2014/main" id="{EA645D40-D3DA-470C-9E43-CD46EEE89FC3}"/>
              </a:ext>
            </a:extLst>
          </p:cNvPr>
          <p:cNvGrpSpPr>
            <a:grpSpLocks/>
          </p:cNvGrpSpPr>
          <p:nvPr/>
        </p:nvGrpSpPr>
        <p:grpSpPr bwMode="auto">
          <a:xfrm>
            <a:off x="2963227" y="2045472"/>
            <a:ext cx="317338" cy="384590"/>
            <a:chOff x="106936877" y="109184685"/>
            <a:chExt cx="340775" cy="384581"/>
          </a:xfrm>
        </p:grpSpPr>
        <p:sp>
          <p:nvSpPr>
            <p:cNvPr id="27" name="AutoShape 29">
              <a:extLst>
                <a:ext uri="{FF2B5EF4-FFF2-40B4-BE49-F238E27FC236}">
                  <a16:creationId xmlns:a16="http://schemas.microsoft.com/office/drawing/2014/main" id="{B41B5248-8907-45F8-9251-584679BA356F}"/>
                </a:ext>
              </a:extLst>
            </p:cNvPr>
            <p:cNvSpPr>
              <a:spLocks noChangeAspect="1" noChangeArrowheads="1"/>
            </p:cNvSpPr>
            <p:nvPr/>
          </p:nvSpPr>
          <p:spPr bwMode="auto">
            <a:xfrm>
              <a:off x="106936877" y="109212324"/>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8" name="Text Box 30">
              <a:extLst>
                <a:ext uri="{FF2B5EF4-FFF2-40B4-BE49-F238E27FC236}">
                  <a16:creationId xmlns:a16="http://schemas.microsoft.com/office/drawing/2014/main" id="{87196E3E-CDBE-42E5-9276-824D96DC2039}"/>
                </a:ext>
              </a:extLst>
            </p:cNvPr>
            <p:cNvSpPr txBox="1">
              <a:spLocks noChangeAspect="1" noChangeArrowheads="1"/>
            </p:cNvSpPr>
            <p:nvPr/>
          </p:nvSpPr>
          <p:spPr bwMode="auto">
            <a:xfrm>
              <a:off x="106982498" y="109184685"/>
              <a:ext cx="228914" cy="384581"/>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2000" b="1" i="0" u="none" strike="noStrike" kern="0" cap="none" spc="0" normalizeH="0" baseline="0" noProof="0">
                  <a:ln>
                    <a:noFill/>
                  </a:ln>
                  <a:solidFill>
                    <a:srgbClr val="A0191D"/>
                  </a:solidFill>
                  <a:effectLst/>
                  <a:uLnTx/>
                  <a:uFillTx/>
                  <a:latin typeface="Century Gothic" panose="020B0502020202020204" pitchFamily="34" charset="0"/>
                </a:rPr>
                <a:t>4</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21" name="Rectangle 24">
            <a:extLst>
              <a:ext uri="{FF2B5EF4-FFF2-40B4-BE49-F238E27FC236}">
                <a16:creationId xmlns:a16="http://schemas.microsoft.com/office/drawing/2014/main" id="{38690D3C-4261-4152-9506-8CE0FDE29B60}"/>
              </a:ext>
            </a:extLst>
          </p:cNvPr>
          <p:cNvSpPr>
            <a:spLocks noChangeArrowheads="1"/>
          </p:cNvSpPr>
          <p:nvPr/>
        </p:nvSpPr>
        <p:spPr bwMode="auto">
          <a:xfrm>
            <a:off x="3375565" y="2533273"/>
            <a:ext cx="5713093" cy="361367"/>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400" b="0" i="0" u="none" strike="noStrike" kern="0" cap="none" spc="0" normalizeH="0" baseline="0" noProof="0">
                <a:ln>
                  <a:noFill/>
                </a:ln>
                <a:solidFill>
                  <a:srgbClr val="FFFFFF"/>
                </a:solidFill>
                <a:effectLst/>
                <a:uLnTx/>
                <a:uFillTx/>
              </a:rPr>
              <a:t>Ask voter to complete and sign </a:t>
            </a:r>
            <a:r>
              <a:rPr kumimoji="0" lang="en-US" altLang="en-US" sz="1400" b="1" i="0" u="none" strike="noStrike" kern="0" cap="none" spc="0" normalizeH="0" baseline="0" noProof="0">
                <a:ln>
                  <a:noFill/>
                </a:ln>
                <a:solidFill>
                  <a:srgbClr val="FFFFFF"/>
                </a:solidFill>
                <a:effectLst/>
                <a:uLnTx/>
                <a:uFillTx/>
              </a:rPr>
              <a:t>Provisional Voter Application. </a:t>
            </a:r>
            <a:endParaRPr kumimoji="0" lang="en-US" altLang="en-US" sz="2000" b="1" i="0" u="none" strike="noStrike" kern="0" cap="none" spc="0" normalizeH="0" baseline="0" noProof="0">
              <a:ln>
                <a:noFill/>
              </a:ln>
              <a:solidFill>
                <a:prstClr val="black"/>
              </a:solidFill>
              <a:effectLst/>
              <a:uLnTx/>
              <a:uFillTx/>
              <a:latin typeface="Arial" panose="020B0604020202020204" pitchFamily="34" charset="0"/>
            </a:endParaRPr>
          </a:p>
        </p:txBody>
      </p:sp>
      <p:grpSp>
        <p:nvGrpSpPr>
          <p:cNvPr id="22" name="Group 31">
            <a:extLst>
              <a:ext uri="{FF2B5EF4-FFF2-40B4-BE49-F238E27FC236}">
                <a16:creationId xmlns:a16="http://schemas.microsoft.com/office/drawing/2014/main" id="{E88AF460-9E76-4044-AA42-F3D91247A790}"/>
              </a:ext>
            </a:extLst>
          </p:cNvPr>
          <p:cNvGrpSpPr>
            <a:grpSpLocks/>
          </p:cNvGrpSpPr>
          <p:nvPr/>
        </p:nvGrpSpPr>
        <p:grpSpPr bwMode="auto">
          <a:xfrm>
            <a:off x="2952565" y="2483867"/>
            <a:ext cx="317338" cy="385554"/>
            <a:chOff x="106923775" y="109586027"/>
            <a:chExt cx="340775" cy="385545"/>
          </a:xfrm>
        </p:grpSpPr>
        <p:sp>
          <p:nvSpPr>
            <p:cNvPr id="23" name="AutoShape 32">
              <a:extLst>
                <a:ext uri="{FF2B5EF4-FFF2-40B4-BE49-F238E27FC236}">
                  <a16:creationId xmlns:a16="http://schemas.microsoft.com/office/drawing/2014/main" id="{2BAEDF88-C4BD-4A26-A6A1-C348996228E1}"/>
                </a:ext>
              </a:extLst>
            </p:cNvPr>
            <p:cNvSpPr>
              <a:spLocks noChangeAspect="1" noChangeArrowheads="1"/>
            </p:cNvSpPr>
            <p:nvPr/>
          </p:nvSpPr>
          <p:spPr bwMode="auto">
            <a:xfrm>
              <a:off x="106923775" y="109607491"/>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4" name="Text Box 33">
              <a:extLst>
                <a:ext uri="{FF2B5EF4-FFF2-40B4-BE49-F238E27FC236}">
                  <a16:creationId xmlns:a16="http://schemas.microsoft.com/office/drawing/2014/main" id="{D9A1BFF9-A2E9-49B8-A367-9C8A1A4F6CEF}"/>
                </a:ext>
              </a:extLst>
            </p:cNvPr>
            <p:cNvSpPr txBox="1">
              <a:spLocks noChangeAspect="1" noChangeArrowheads="1"/>
            </p:cNvSpPr>
            <p:nvPr/>
          </p:nvSpPr>
          <p:spPr bwMode="auto">
            <a:xfrm>
              <a:off x="106982498" y="109586027"/>
              <a:ext cx="222191" cy="385545"/>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2000" b="1" i="0" u="none" strike="noStrike" kern="0" cap="none" spc="0" normalizeH="0" baseline="0" noProof="0">
                  <a:ln>
                    <a:noFill/>
                  </a:ln>
                  <a:solidFill>
                    <a:srgbClr val="A0191D"/>
                  </a:solidFill>
                  <a:effectLst/>
                  <a:uLnTx/>
                  <a:uFillTx/>
                  <a:latin typeface="Century Gothic" panose="020B0502020202020204" pitchFamily="34" charset="0"/>
                </a:rPr>
                <a:t>5</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17" name="Rectangle 14">
            <a:extLst>
              <a:ext uri="{FF2B5EF4-FFF2-40B4-BE49-F238E27FC236}">
                <a16:creationId xmlns:a16="http://schemas.microsoft.com/office/drawing/2014/main" id="{A646FDAC-C6EE-4B6E-822C-C0F927FBE653}"/>
              </a:ext>
            </a:extLst>
          </p:cNvPr>
          <p:cNvSpPr>
            <a:spLocks noChangeArrowheads="1"/>
          </p:cNvSpPr>
          <p:nvPr/>
        </p:nvSpPr>
        <p:spPr bwMode="auto">
          <a:xfrm>
            <a:off x="3375565" y="3508522"/>
            <a:ext cx="5706465" cy="36954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defRPr/>
            </a:pPr>
            <a:r>
              <a:rPr lang="en-US" altLang="en-US" sz="1400" kern="0">
                <a:solidFill>
                  <a:srgbClr val="FFFFFF"/>
                </a:solidFill>
              </a:rPr>
              <a:t>Accept and review all forms with voter. Sign or initial where needed.</a:t>
            </a:r>
            <a:endParaRPr lang="en-US" altLang="en-US" sz="2000" kern="0">
              <a:solidFill>
                <a:prstClr val="black"/>
              </a:solidFill>
              <a:latin typeface="Arial" panose="020B0604020202020204" pitchFamily="34" charset="0"/>
            </a:endParaRPr>
          </a:p>
        </p:txBody>
      </p:sp>
      <p:grpSp>
        <p:nvGrpSpPr>
          <p:cNvPr id="18" name="Group 34">
            <a:extLst>
              <a:ext uri="{FF2B5EF4-FFF2-40B4-BE49-F238E27FC236}">
                <a16:creationId xmlns:a16="http://schemas.microsoft.com/office/drawing/2014/main" id="{62157454-E09A-4110-8314-CE622D8C5F03}"/>
              </a:ext>
            </a:extLst>
          </p:cNvPr>
          <p:cNvGrpSpPr>
            <a:grpSpLocks/>
          </p:cNvGrpSpPr>
          <p:nvPr/>
        </p:nvGrpSpPr>
        <p:grpSpPr bwMode="auto">
          <a:xfrm>
            <a:off x="2952565" y="2938295"/>
            <a:ext cx="317338" cy="361621"/>
            <a:chOff x="106936877" y="109994258"/>
            <a:chExt cx="340775" cy="361611"/>
          </a:xfrm>
        </p:grpSpPr>
        <p:sp>
          <p:nvSpPr>
            <p:cNvPr id="19" name="AutoShape 35">
              <a:extLst>
                <a:ext uri="{FF2B5EF4-FFF2-40B4-BE49-F238E27FC236}">
                  <a16:creationId xmlns:a16="http://schemas.microsoft.com/office/drawing/2014/main" id="{B58B4BC9-8780-4FCD-B034-88064E9D11B8}"/>
                </a:ext>
              </a:extLst>
            </p:cNvPr>
            <p:cNvSpPr>
              <a:spLocks noChangeAspect="1" noChangeArrowheads="1"/>
            </p:cNvSpPr>
            <p:nvPr/>
          </p:nvSpPr>
          <p:spPr bwMode="auto">
            <a:xfrm>
              <a:off x="106936877" y="110002658"/>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0" name="Text Box 36">
              <a:extLst>
                <a:ext uri="{FF2B5EF4-FFF2-40B4-BE49-F238E27FC236}">
                  <a16:creationId xmlns:a16="http://schemas.microsoft.com/office/drawing/2014/main" id="{498C04C5-2FBF-4B71-BC5B-95A0D72D1EEB}"/>
                </a:ext>
              </a:extLst>
            </p:cNvPr>
            <p:cNvSpPr txBox="1">
              <a:spLocks noChangeAspect="1" noChangeArrowheads="1"/>
            </p:cNvSpPr>
            <p:nvPr/>
          </p:nvSpPr>
          <p:spPr bwMode="auto">
            <a:xfrm>
              <a:off x="106989465" y="109994258"/>
              <a:ext cx="267918" cy="349309"/>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2000" b="1" i="0" u="none" strike="noStrike" kern="0" cap="none" spc="0" normalizeH="0" baseline="0" noProof="0">
                  <a:ln>
                    <a:noFill/>
                  </a:ln>
                  <a:solidFill>
                    <a:srgbClr val="A0191D"/>
                  </a:solidFill>
                  <a:effectLst/>
                  <a:uLnTx/>
                  <a:uFillTx/>
                  <a:latin typeface="Century Gothic" panose="020B0502020202020204" pitchFamily="34" charset="0"/>
                </a:rPr>
                <a:t>6</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41" name="Rectangle 14">
            <a:extLst>
              <a:ext uri="{FF2B5EF4-FFF2-40B4-BE49-F238E27FC236}">
                <a16:creationId xmlns:a16="http://schemas.microsoft.com/office/drawing/2014/main" id="{5E15D0BD-6EB5-4081-AE47-EACC1F014E6E}"/>
              </a:ext>
            </a:extLst>
          </p:cNvPr>
          <p:cNvSpPr>
            <a:spLocks noChangeArrowheads="1"/>
          </p:cNvSpPr>
          <p:nvPr/>
        </p:nvSpPr>
        <p:spPr bwMode="auto">
          <a:xfrm>
            <a:off x="3375565" y="3913604"/>
            <a:ext cx="5706465" cy="726624"/>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defRPr/>
            </a:pPr>
            <a:r>
              <a:rPr lang="en-US" altLang="en-US" sz="1400" kern="0">
                <a:solidFill>
                  <a:srgbClr val="FFFFFF"/>
                </a:solidFill>
              </a:rPr>
              <a:t>Obtain appropriate ballot and write the word “Provisional” and the precinct number of the voter’s eligible precinct on the ballot. Present voter with ballot, provisional application and envelope, and provisional instructions.</a:t>
            </a:r>
            <a:endParaRPr lang="en-US" altLang="en-US" sz="2000" kern="0">
              <a:solidFill>
                <a:prstClr val="black"/>
              </a:solidFill>
              <a:latin typeface="Arial" panose="020B0604020202020204" pitchFamily="34" charset="0"/>
            </a:endParaRPr>
          </a:p>
        </p:txBody>
      </p:sp>
      <p:grpSp>
        <p:nvGrpSpPr>
          <p:cNvPr id="42" name="Group 34">
            <a:extLst>
              <a:ext uri="{FF2B5EF4-FFF2-40B4-BE49-F238E27FC236}">
                <a16:creationId xmlns:a16="http://schemas.microsoft.com/office/drawing/2014/main" id="{0C1841F4-3906-4D8B-AF0B-AF3E30289138}"/>
              </a:ext>
            </a:extLst>
          </p:cNvPr>
          <p:cNvGrpSpPr>
            <a:grpSpLocks/>
          </p:cNvGrpSpPr>
          <p:nvPr/>
        </p:nvGrpSpPr>
        <p:grpSpPr bwMode="auto">
          <a:xfrm>
            <a:off x="2952565" y="3462646"/>
            <a:ext cx="317338" cy="361621"/>
            <a:chOff x="106936877" y="109994258"/>
            <a:chExt cx="340775" cy="361611"/>
          </a:xfrm>
        </p:grpSpPr>
        <p:sp>
          <p:nvSpPr>
            <p:cNvPr id="43" name="AutoShape 35">
              <a:extLst>
                <a:ext uri="{FF2B5EF4-FFF2-40B4-BE49-F238E27FC236}">
                  <a16:creationId xmlns:a16="http://schemas.microsoft.com/office/drawing/2014/main" id="{220BCA96-59EA-412D-AA92-D41AD2864F7D}"/>
                </a:ext>
              </a:extLst>
            </p:cNvPr>
            <p:cNvSpPr>
              <a:spLocks noChangeAspect="1" noChangeArrowheads="1"/>
            </p:cNvSpPr>
            <p:nvPr/>
          </p:nvSpPr>
          <p:spPr bwMode="auto">
            <a:xfrm>
              <a:off x="106936877" y="110002658"/>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4" name="Text Box 36">
              <a:extLst>
                <a:ext uri="{FF2B5EF4-FFF2-40B4-BE49-F238E27FC236}">
                  <a16:creationId xmlns:a16="http://schemas.microsoft.com/office/drawing/2014/main" id="{3AC14D8C-0DD4-46AB-875D-298F33AD4F89}"/>
                </a:ext>
              </a:extLst>
            </p:cNvPr>
            <p:cNvSpPr txBox="1">
              <a:spLocks noChangeAspect="1" noChangeArrowheads="1"/>
            </p:cNvSpPr>
            <p:nvPr/>
          </p:nvSpPr>
          <p:spPr bwMode="auto">
            <a:xfrm>
              <a:off x="106989465" y="109994258"/>
              <a:ext cx="267918" cy="349309"/>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lang="en-US" altLang="en-US" sz="2000" b="1" kern="0">
                  <a:solidFill>
                    <a:srgbClr val="A0191D"/>
                  </a:solidFill>
                  <a:latin typeface="Century Gothic" panose="020B0502020202020204" pitchFamily="34" charset="0"/>
                </a:rPr>
                <a:t>7</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45" name="Rectangle 14">
            <a:extLst>
              <a:ext uri="{FF2B5EF4-FFF2-40B4-BE49-F238E27FC236}">
                <a16:creationId xmlns:a16="http://schemas.microsoft.com/office/drawing/2014/main" id="{339AE0ED-0A22-4641-ACF2-75E8A741FD1C}"/>
              </a:ext>
            </a:extLst>
          </p:cNvPr>
          <p:cNvSpPr>
            <a:spLocks noChangeArrowheads="1"/>
          </p:cNvSpPr>
          <p:nvPr/>
        </p:nvSpPr>
        <p:spPr bwMode="auto">
          <a:xfrm>
            <a:off x="3373232" y="4675767"/>
            <a:ext cx="5706465" cy="726624"/>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defRPr/>
            </a:pPr>
            <a:r>
              <a:rPr lang="en-US" altLang="en-US" sz="1400" kern="0">
                <a:solidFill>
                  <a:srgbClr val="FFFFFF"/>
                </a:solidFill>
              </a:rPr>
              <a:t>Provide voter with verbal instructions on voting ballot in private, placing voted ballot in envelope, and returning voted ballot sealed in the provisional envelope.</a:t>
            </a:r>
            <a:endParaRPr lang="en-US" altLang="en-US" sz="2000" kern="0">
              <a:solidFill>
                <a:prstClr val="black"/>
              </a:solidFill>
              <a:latin typeface="Arial" panose="020B0604020202020204" pitchFamily="34" charset="0"/>
            </a:endParaRPr>
          </a:p>
        </p:txBody>
      </p:sp>
      <p:grpSp>
        <p:nvGrpSpPr>
          <p:cNvPr id="46" name="Group 34">
            <a:extLst>
              <a:ext uri="{FF2B5EF4-FFF2-40B4-BE49-F238E27FC236}">
                <a16:creationId xmlns:a16="http://schemas.microsoft.com/office/drawing/2014/main" id="{E7CA3F89-9D88-4637-A462-B76147AB7E97}"/>
              </a:ext>
            </a:extLst>
          </p:cNvPr>
          <p:cNvGrpSpPr>
            <a:grpSpLocks/>
          </p:cNvGrpSpPr>
          <p:nvPr/>
        </p:nvGrpSpPr>
        <p:grpSpPr bwMode="auto">
          <a:xfrm>
            <a:off x="2950232" y="4132045"/>
            <a:ext cx="317338" cy="361621"/>
            <a:chOff x="106936877" y="109994258"/>
            <a:chExt cx="340775" cy="361611"/>
          </a:xfrm>
        </p:grpSpPr>
        <p:sp>
          <p:nvSpPr>
            <p:cNvPr id="47" name="AutoShape 35">
              <a:extLst>
                <a:ext uri="{FF2B5EF4-FFF2-40B4-BE49-F238E27FC236}">
                  <a16:creationId xmlns:a16="http://schemas.microsoft.com/office/drawing/2014/main" id="{051A6101-89BE-4123-BD77-978EAA38406E}"/>
                </a:ext>
              </a:extLst>
            </p:cNvPr>
            <p:cNvSpPr>
              <a:spLocks noChangeAspect="1" noChangeArrowheads="1"/>
            </p:cNvSpPr>
            <p:nvPr/>
          </p:nvSpPr>
          <p:spPr bwMode="auto">
            <a:xfrm>
              <a:off x="106936877" y="110002658"/>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8" name="Text Box 36">
              <a:extLst>
                <a:ext uri="{FF2B5EF4-FFF2-40B4-BE49-F238E27FC236}">
                  <a16:creationId xmlns:a16="http://schemas.microsoft.com/office/drawing/2014/main" id="{5021D452-D4C9-468C-9414-B992080798C9}"/>
                </a:ext>
              </a:extLst>
            </p:cNvPr>
            <p:cNvSpPr txBox="1">
              <a:spLocks noChangeAspect="1" noChangeArrowheads="1"/>
            </p:cNvSpPr>
            <p:nvPr/>
          </p:nvSpPr>
          <p:spPr bwMode="auto">
            <a:xfrm>
              <a:off x="106989465" y="109994258"/>
              <a:ext cx="267918" cy="349309"/>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lang="en-US" altLang="en-US" sz="2000" b="1" kern="0">
                  <a:solidFill>
                    <a:srgbClr val="A0191D"/>
                  </a:solidFill>
                  <a:latin typeface="Century Gothic" panose="020B0502020202020204" pitchFamily="34" charset="0"/>
                </a:rPr>
                <a:t>8</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49" name="Rectangle 14">
            <a:extLst>
              <a:ext uri="{FF2B5EF4-FFF2-40B4-BE49-F238E27FC236}">
                <a16:creationId xmlns:a16="http://schemas.microsoft.com/office/drawing/2014/main" id="{C5C3D032-A873-4DD2-B468-25A53752F28F}"/>
              </a:ext>
            </a:extLst>
          </p:cNvPr>
          <p:cNvSpPr>
            <a:spLocks noChangeArrowheads="1"/>
          </p:cNvSpPr>
          <p:nvPr/>
        </p:nvSpPr>
        <p:spPr bwMode="auto">
          <a:xfrm>
            <a:off x="3382193" y="5467219"/>
            <a:ext cx="5706465" cy="46663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eaLnBrk="0" fontAlgn="base" hangingPunct="0">
              <a:spcBef>
                <a:spcPct val="0"/>
              </a:spcBef>
              <a:spcAft>
                <a:spcPct val="0"/>
              </a:spcAft>
              <a:defRPr/>
            </a:pPr>
            <a:r>
              <a:rPr lang="en-US" altLang="en-US" sz="1400" kern="0">
                <a:solidFill>
                  <a:srgbClr val="FFFFFF"/>
                </a:solidFill>
              </a:rPr>
              <a:t>If applicable, provide voter with instructions on time for providing the county board of elections with acceptable Photo ID and/or HAVA ID.</a:t>
            </a:r>
            <a:endParaRPr lang="en-US" altLang="en-US" sz="2000" kern="0">
              <a:solidFill>
                <a:prstClr val="black"/>
              </a:solidFill>
              <a:latin typeface="Arial" panose="020B0604020202020204" pitchFamily="34" charset="0"/>
            </a:endParaRPr>
          </a:p>
        </p:txBody>
      </p:sp>
      <p:grpSp>
        <p:nvGrpSpPr>
          <p:cNvPr id="50" name="Group 34">
            <a:extLst>
              <a:ext uri="{FF2B5EF4-FFF2-40B4-BE49-F238E27FC236}">
                <a16:creationId xmlns:a16="http://schemas.microsoft.com/office/drawing/2014/main" id="{BE32C866-2B89-40CC-A280-9331A3301B5B}"/>
              </a:ext>
            </a:extLst>
          </p:cNvPr>
          <p:cNvGrpSpPr>
            <a:grpSpLocks/>
          </p:cNvGrpSpPr>
          <p:nvPr/>
        </p:nvGrpSpPr>
        <p:grpSpPr bwMode="auto">
          <a:xfrm>
            <a:off x="2950232" y="4851291"/>
            <a:ext cx="317338" cy="361621"/>
            <a:chOff x="106936877" y="109994258"/>
            <a:chExt cx="340775" cy="361611"/>
          </a:xfrm>
        </p:grpSpPr>
        <p:sp>
          <p:nvSpPr>
            <p:cNvPr id="51" name="AutoShape 35">
              <a:extLst>
                <a:ext uri="{FF2B5EF4-FFF2-40B4-BE49-F238E27FC236}">
                  <a16:creationId xmlns:a16="http://schemas.microsoft.com/office/drawing/2014/main" id="{426918A1-6CC5-4FAB-9832-2FFA86589D48}"/>
                </a:ext>
              </a:extLst>
            </p:cNvPr>
            <p:cNvSpPr>
              <a:spLocks noChangeAspect="1" noChangeArrowheads="1"/>
            </p:cNvSpPr>
            <p:nvPr/>
          </p:nvSpPr>
          <p:spPr bwMode="auto">
            <a:xfrm>
              <a:off x="106936877" y="110002658"/>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2" name="Text Box 36">
              <a:extLst>
                <a:ext uri="{FF2B5EF4-FFF2-40B4-BE49-F238E27FC236}">
                  <a16:creationId xmlns:a16="http://schemas.microsoft.com/office/drawing/2014/main" id="{D0E89EE8-B9D2-4D42-92B3-4487249B732F}"/>
                </a:ext>
              </a:extLst>
            </p:cNvPr>
            <p:cNvSpPr txBox="1">
              <a:spLocks noChangeAspect="1" noChangeArrowheads="1"/>
            </p:cNvSpPr>
            <p:nvPr/>
          </p:nvSpPr>
          <p:spPr bwMode="auto">
            <a:xfrm>
              <a:off x="106989465" y="109994258"/>
              <a:ext cx="267918" cy="349309"/>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2000" b="1" i="0" u="none" strike="noStrike" kern="0" cap="none" spc="0" normalizeH="0" baseline="0" noProof="0">
                  <a:ln>
                    <a:noFill/>
                  </a:ln>
                  <a:solidFill>
                    <a:srgbClr val="A0191D"/>
                  </a:solidFill>
                  <a:effectLst/>
                  <a:uLnTx/>
                  <a:uFillTx/>
                  <a:latin typeface="Century Gothic" panose="020B0502020202020204" pitchFamily="34" charset="0"/>
                </a:rPr>
                <a:t>9</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53" name="TextBox 52">
            <a:extLst>
              <a:ext uri="{FF2B5EF4-FFF2-40B4-BE49-F238E27FC236}">
                <a16:creationId xmlns:a16="http://schemas.microsoft.com/office/drawing/2014/main" id="{F79B0699-874B-4404-8F6E-D8E9EAAE7B72}"/>
              </a:ext>
            </a:extLst>
          </p:cNvPr>
          <p:cNvSpPr txBox="1"/>
          <p:nvPr/>
        </p:nvSpPr>
        <p:spPr>
          <a:xfrm>
            <a:off x="2682773" y="6115984"/>
            <a:ext cx="4556540" cy="246221"/>
          </a:xfrm>
          <a:prstGeom prst="rect">
            <a:avLst/>
          </a:prstGeom>
          <a:noFill/>
        </p:spPr>
        <p:txBody>
          <a:bodyPr wrap="square" rtlCol="0">
            <a:spAutoFit/>
          </a:bodyPr>
          <a:lstStyle/>
          <a:p>
            <a:r>
              <a:rPr lang="en-US" sz="1000" b="1">
                <a:solidFill>
                  <a:schemeClr val="bg1"/>
                </a:solidFill>
                <a:latin typeface="Century Gothic" panose="020B0502020202020204" pitchFamily="34" charset="0"/>
              </a:rPr>
              <a:t>Provisional Voting Procedures (Manual)</a:t>
            </a:r>
          </a:p>
        </p:txBody>
      </p:sp>
      <p:sp>
        <p:nvSpPr>
          <p:cNvPr id="4" name="Rectangle 24">
            <a:extLst>
              <a:ext uri="{FF2B5EF4-FFF2-40B4-BE49-F238E27FC236}">
                <a16:creationId xmlns:a16="http://schemas.microsoft.com/office/drawing/2014/main" id="{347ECF97-5699-0ADB-A0BC-33B8C8C3E234}"/>
              </a:ext>
            </a:extLst>
          </p:cNvPr>
          <p:cNvSpPr>
            <a:spLocks noChangeArrowheads="1"/>
          </p:cNvSpPr>
          <p:nvPr/>
        </p:nvSpPr>
        <p:spPr bwMode="auto">
          <a:xfrm>
            <a:off x="3375565" y="2939113"/>
            <a:ext cx="5713093" cy="502430"/>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400" b="0" i="1" u="none" strike="noStrike" kern="0" cap="none" spc="0" normalizeH="0" baseline="0" noProof="0">
                <a:ln>
                  <a:noFill/>
                </a:ln>
                <a:solidFill>
                  <a:srgbClr val="FFFFFF"/>
                </a:solidFill>
                <a:effectLst/>
                <a:uLnTx/>
                <a:uFillTx/>
              </a:rPr>
              <a:t>If voter is unable to provide photo ID and has a qualifying exception</a:t>
            </a:r>
            <a:r>
              <a:rPr kumimoji="0" lang="en-US" altLang="en-US" sz="1400" b="0" i="0" u="none" strike="noStrike" kern="0" cap="none" spc="0" normalizeH="0" baseline="0" noProof="0">
                <a:ln>
                  <a:noFill/>
                </a:ln>
                <a:solidFill>
                  <a:srgbClr val="FFFFFF"/>
                </a:solidFill>
                <a:effectLst/>
                <a:uLnTx/>
                <a:uFillTx/>
              </a:rPr>
              <a:t>, ask voter to complete Photo ID Exception Form.</a:t>
            </a:r>
            <a:endParaRPr kumimoji="0" lang="en-US" altLang="en-US" sz="2000" b="1" i="0" u="none" strike="noStrike" kern="0" cap="none" spc="0" normalizeH="0" baseline="0" noProof="0">
              <a:ln>
                <a:noFill/>
              </a:ln>
              <a:solidFill>
                <a:prstClr val="black"/>
              </a:solidFill>
              <a:effectLst/>
              <a:uLnTx/>
              <a:uFillTx/>
              <a:latin typeface="Arial" panose="020B0604020202020204" pitchFamily="34" charset="0"/>
            </a:endParaRPr>
          </a:p>
        </p:txBody>
      </p:sp>
      <p:sp>
        <p:nvSpPr>
          <p:cNvPr id="10" name="AutoShape 32">
            <a:extLst>
              <a:ext uri="{FF2B5EF4-FFF2-40B4-BE49-F238E27FC236}">
                <a16:creationId xmlns:a16="http://schemas.microsoft.com/office/drawing/2014/main" id="{2FD535F4-61DD-E397-C82A-487C0A4EA945}"/>
              </a:ext>
            </a:extLst>
          </p:cNvPr>
          <p:cNvSpPr>
            <a:spLocks noChangeAspect="1" noChangeArrowheads="1"/>
          </p:cNvSpPr>
          <p:nvPr/>
        </p:nvSpPr>
        <p:spPr bwMode="auto">
          <a:xfrm>
            <a:off x="2983128" y="5482035"/>
            <a:ext cx="317339" cy="353219"/>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1" name="Text Box 33">
            <a:extLst>
              <a:ext uri="{FF2B5EF4-FFF2-40B4-BE49-F238E27FC236}">
                <a16:creationId xmlns:a16="http://schemas.microsoft.com/office/drawing/2014/main" id="{4904910F-363B-54D6-BA2B-0BB78E3B0BCA}"/>
              </a:ext>
            </a:extLst>
          </p:cNvPr>
          <p:cNvSpPr txBox="1">
            <a:spLocks noChangeAspect="1" noChangeArrowheads="1"/>
          </p:cNvSpPr>
          <p:nvPr/>
        </p:nvSpPr>
        <p:spPr bwMode="auto">
          <a:xfrm>
            <a:off x="2983426" y="5493201"/>
            <a:ext cx="392583" cy="731520"/>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600" b="1" i="0" u="none" strike="noStrike" kern="0" cap="none" spc="0" normalizeH="0" baseline="0" noProof="0">
                <a:ln>
                  <a:noFill/>
                </a:ln>
                <a:solidFill>
                  <a:srgbClr val="A0191D"/>
                </a:solidFill>
                <a:effectLst/>
                <a:uLnTx/>
                <a:uFillTx/>
                <a:latin typeface="Century Gothic" panose="020B0502020202020204" pitchFamily="34" charset="0"/>
              </a:rPr>
              <a:t>10</a:t>
            </a:r>
            <a:endParaRPr kumimoji="0" lang="en-US" altLang="en-US" sz="1600" b="0" i="0" u="none" strike="noStrike" kern="0" cap="none" spc="0" normalizeH="0" baseline="0" noProof="0">
              <a:ln>
                <a:noFill/>
              </a:ln>
              <a:solidFill>
                <a:prstClr val="black"/>
              </a:solidFill>
              <a:effectLst/>
              <a:uLnTx/>
              <a:uFillTx/>
              <a:latin typeface="Arial" panose="020B0604020202020204" pitchFamily="34" charset="0"/>
            </a:endParaRPr>
          </a:p>
        </p:txBody>
      </p:sp>
    </p:spTree>
    <p:custDataLst>
      <p:tags r:id="rId1"/>
    </p:custDataLst>
    <p:extLst>
      <p:ext uri="{BB962C8B-B14F-4D97-AF65-F5344CB8AC3E}">
        <p14:creationId xmlns:p14="http://schemas.microsoft.com/office/powerpoint/2010/main" val="1066741252"/>
      </p:ext>
    </p:extLst>
  </p:cSld>
  <p:clrMapOvr>
    <a:masterClrMapping/>
  </p:clrMapOvr>
  <p:extLst>
    <p:ext uri="{6950BFC3-D8DA-4A85-94F7-54DA5524770B}">
      <p188:commentRel xmlns:p188="http://schemas.microsoft.com/office/powerpoint/2018/8/main" r:id="rId4"/>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E13BED28-20D0-455A-834F-E2A1E7D41426}"/>
              </a:ext>
            </a:extLst>
          </p:cNvPr>
          <p:cNvSpPr>
            <a:spLocks noChangeArrowheads="1"/>
          </p:cNvSpPr>
          <p:nvPr/>
        </p:nvSpPr>
        <p:spPr bwMode="auto">
          <a:xfrm>
            <a:off x="2676525" y="5965060"/>
            <a:ext cx="6838950" cy="347481"/>
          </a:xfrm>
          <a:prstGeom prst="rect">
            <a:avLst/>
          </a:prstGeom>
          <a:solidFill>
            <a:srgbClr val="233962"/>
          </a:solidFill>
          <a:ln w="25400" algn="ctr">
            <a:solidFill>
              <a:srgbClr val="233962"/>
            </a:solidFill>
            <a:miter lim="800000"/>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 name="Text Box 5">
            <a:extLst>
              <a:ext uri="{FF2B5EF4-FFF2-40B4-BE49-F238E27FC236}">
                <a16:creationId xmlns:a16="http://schemas.microsoft.com/office/drawing/2014/main" id="{BB4D42F7-3567-4832-9A81-24AD84001EBD}"/>
              </a:ext>
            </a:extLst>
          </p:cNvPr>
          <p:cNvSpPr txBox="1">
            <a:spLocks noChangeArrowheads="1"/>
          </p:cNvSpPr>
          <p:nvPr/>
        </p:nvSpPr>
        <p:spPr bwMode="auto">
          <a:xfrm>
            <a:off x="3848249" y="5956246"/>
            <a:ext cx="5644512" cy="356295"/>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r" defTabSz="914400" eaLnBrk="0" fontAlgn="base" latinLnBrk="0" hangingPunct="0">
              <a:lnSpc>
                <a:spcPct val="100000"/>
              </a:lnSpc>
              <a:spcBef>
                <a:spcPct val="0"/>
              </a:spcBef>
              <a:spcAft>
                <a:spcPct val="0"/>
              </a:spcAft>
              <a:buClrTx/>
              <a:buSzTx/>
              <a:buFontTx/>
              <a:buNone/>
              <a:tabLst/>
              <a:defRPr/>
            </a:pPr>
            <a:r>
              <a:rPr kumimoji="0" lang="en-US" altLang="en-US" sz="1000" b="1" i="0" u="none" strike="noStrike" kern="0" cap="none" spc="0" normalizeH="0" baseline="0" noProof="0">
                <a:ln>
                  <a:noFill/>
                </a:ln>
                <a:solidFill>
                  <a:srgbClr val="FFFFFF"/>
                </a:solidFill>
                <a:effectLst/>
                <a:uLnTx/>
                <a:uFillTx/>
                <a:latin typeface="Century Gothic" panose="020B0502020202020204" pitchFamily="34" charset="0"/>
              </a:rPr>
              <a:t>Help Station |2</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sp>
        <p:nvSpPr>
          <p:cNvPr id="6" name="Text Box 7">
            <a:extLst>
              <a:ext uri="{FF2B5EF4-FFF2-40B4-BE49-F238E27FC236}">
                <a16:creationId xmlns:a16="http://schemas.microsoft.com/office/drawing/2014/main" id="{D7091E23-13E0-42E3-8727-804FE0F41C9F}"/>
              </a:ext>
            </a:extLst>
          </p:cNvPr>
          <p:cNvSpPr txBox="1">
            <a:spLocks noChangeArrowheads="1"/>
          </p:cNvSpPr>
          <p:nvPr/>
        </p:nvSpPr>
        <p:spPr bwMode="auto">
          <a:xfrm>
            <a:off x="2952565" y="496084"/>
            <a:ext cx="6540196" cy="391179"/>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2400" b="1" i="0" u="none" strike="noStrike" kern="0" cap="none" spc="0" normalizeH="0" baseline="0" noProof="0">
                <a:ln>
                  <a:noFill/>
                </a:ln>
                <a:solidFill>
                  <a:srgbClr val="233962"/>
                </a:solidFill>
                <a:effectLst/>
                <a:uLnTx/>
                <a:uFillTx/>
                <a:latin typeface="Century Gothic" panose="020B0502020202020204" pitchFamily="34" charset="0"/>
              </a:rPr>
              <a:t>Provisional</a:t>
            </a:r>
            <a:r>
              <a:rPr kumimoji="0" lang="en-US" altLang="en-US" sz="2000" b="1" i="0" u="none" strike="noStrike" kern="0" cap="none" spc="0" normalizeH="0" baseline="0" noProof="0">
                <a:ln>
                  <a:noFill/>
                </a:ln>
                <a:solidFill>
                  <a:srgbClr val="233962"/>
                </a:solidFill>
                <a:effectLst/>
                <a:uLnTx/>
                <a:uFillTx/>
                <a:latin typeface="Century Gothic" panose="020B0502020202020204" pitchFamily="34" charset="0"/>
              </a:rPr>
              <a:t> </a:t>
            </a:r>
            <a:r>
              <a:rPr kumimoji="0" lang="en-US" altLang="en-US" sz="2400" b="1" i="0" u="none" strike="noStrike" kern="0" cap="none" spc="0" normalizeH="0" baseline="0" noProof="0">
                <a:ln>
                  <a:noFill/>
                </a:ln>
                <a:solidFill>
                  <a:srgbClr val="233962"/>
                </a:solidFill>
                <a:effectLst/>
                <a:uLnTx/>
                <a:uFillTx/>
                <a:latin typeface="Century Gothic" panose="020B0502020202020204" pitchFamily="34" charset="0"/>
              </a:rPr>
              <a:t>Voting Procedures (SOSA/OVRD)</a:t>
            </a:r>
            <a:endParaRPr kumimoji="0" lang="en-US" altLang="en-US" b="0" i="0" u="none" strike="noStrike" kern="0" cap="none" spc="0" normalizeH="0" baseline="0" noProof="0">
              <a:ln>
                <a:noFill/>
              </a:ln>
              <a:solidFill>
                <a:prstClr val="black"/>
              </a:solidFill>
              <a:effectLst/>
              <a:uLnTx/>
              <a:uFillTx/>
              <a:latin typeface="Arial" panose="020B0604020202020204" pitchFamily="34" charset="0"/>
            </a:endParaRPr>
          </a:p>
        </p:txBody>
      </p:sp>
      <p:sp>
        <p:nvSpPr>
          <p:cNvPr id="37" name="Rectangle 6">
            <a:extLst>
              <a:ext uri="{FF2B5EF4-FFF2-40B4-BE49-F238E27FC236}">
                <a16:creationId xmlns:a16="http://schemas.microsoft.com/office/drawing/2014/main" id="{02AD8F16-9AA3-48E1-9BD4-8E1E1C80C743}"/>
              </a:ext>
            </a:extLst>
          </p:cNvPr>
          <p:cNvSpPr>
            <a:spLocks noChangeArrowheads="1"/>
          </p:cNvSpPr>
          <p:nvPr/>
        </p:nvSpPr>
        <p:spPr bwMode="auto">
          <a:xfrm>
            <a:off x="3368937" y="994843"/>
            <a:ext cx="5713093" cy="439212"/>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lang="en-US" altLang="en-US" sz="1400" kern="0">
                <a:solidFill>
                  <a:srgbClr val="FFFFFF"/>
                </a:solidFill>
              </a:rPr>
              <a:t>Accept Help Referral Form from voter and ask voter for Photo ID (Unless form indicates voter has no Photo ID).</a:t>
            </a:r>
            <a:endParaRPr kumimoji="0" lang="en-US" altLang="en-US" sz="2000" b="0" i="0" u="none" strike="noStrike" kern="0" cap="none" spc="0" normalizeH="0" baseline="0" noProof="0">
              <a:ln>
                <a:noFill/>
              </a:ln>
              <a:solidFill>
                <a:prstClr val="black"/>
              </a:solidFill>
              <a:effectLst/>
              <a:uLnTx/>
              <a:uFillTx/>
            </a:endParaRPr>
          </a:p>
        </p:txBody>
      </p:sp>
      <p:grpSp>
        <p:nvGrpSpPr>
          <p:cNvPr id="38" name="Group 8">
            <a:extLst>
              <a:ext uri="{FF2B5EF4-FFF2-40B4-BE49-F238E27FC236}">
                <a16:creationId xmlns:a16="http://schemas.microsoft.com/office/drawing/2014/main" id="{EB988D06-8B56-4447-9FDD-465F9FD46F99}"/>
              </a:ext>
            </a:extLst>
          </p:cNvPr>
          <p:cNvGrpSpPr>
            <a:grpSpLocks/>
          </p:cNvGrpSpPr>
          <p:nvPr/>
        </p:nvGrpSpPr>
        <p:grpSpPr bwMode="auto">
          <a:xfrm>
            <a:off x="2956599" y="959482"/>
            <a:ext cx="317338" cy="381516"/>
            <a:chOff x="106923775" y="107998526"/>
            <a:chExt cx="340775" cy="381507"/>
          </a:xfrm>
        </p:grpSpPr>
        <p:sp>
          <p:nvSpPr>
            <p:cNvPr id="39" name="AutoShape 9">
              <a:extLst>
                <a:ext uri="{FF2B5EF4-FFF2-40B4-BE49-F238E27FC236}">
                  <a16:creationId xmlns:a16="http://schemas.microsoft.com/office/drawing/2014/main" id="{DF6CE867-FB7E-47B0-851B-F4CF9E6FE204}"/>
                </a:ext>
              </a:extLst>
            </p:cNvPr>
            <p:cNvSpPr>
              <a:spLocks noChangeAspect="1" noChangeArrowheads="1"/>
            </p:cNvSpPr>
            <p:nvPr/>
          </p:nvSpPr>
          <p:spPr bwMode="auto">
            <a:xfrm>
              <a:off x="106923775" y="108026822"/>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0" name="Text Box 10">
              <a:extLst>
                <a:ext uri="{FF2B5EF4-FFF2-40B4-BE49-F238E27FC236}">
                  <a16:creationId xmlns:a16="http://schemas.microsoft.com/office/drawing/2014/main" id="{AA5851FA-814F-426C-9BA0-5590A9FF2CAA}"/>
                </a:ext>
              </a:extLst>
            </p:cNvPr>
            <p:cNvSpPr txBox="1">
              <a:spLocks noChangeAspect="1" noChangeArrowheads="1"/>
            </p:cNvSpPr>
            <p:nvPr/>
          </p:nvSpPr>
          <p:spPr bwMode="auto">
            <a:xfrm>
              <a:off x="106982498" y="107998526"/>
              <a:ext cx="232481" cy="345291"/>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2000" b="1" i="0" u="none" strike="noStrike" kern="0" cap="none" spc="0" normalizeH="0" baseline="0" noProof="0">
                  <a:ln>
                    <a:noFill/>
                  </a:ln>
                  <a:solidFill>
                    <a:srgbClr val="A0191D"/>
                  </a:solidFill>
                  <a:effectLst/>
                  <a:uLnTx/>
                  <a:uFillTx/>
                  <a:latin typeface="Century Gothic" panose="020B0502020202020204" pitchFamily="34" charset="0"/>
                </a:rPr>
                <a:t>1</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33" name="Rectangle 11">
            <a:extLst>
              <a:ext uri="{FF2B5EF4-FFF2-40B4-BE49-F238E27FC236}">
                <a16:creationId xmlns:a16="http://schemas.microsoft.com/office/drawing/2014/main" id="{7012430B-5055-4BC5-A522-7D5709CEA636}"/>
              </a:ext>
            </a:extLst>
          </p:cNvPr>
          <p:cNvSpPr>
            <a:spLocks noChangeArrowheads="1"/>
          </p:cNvSpPr>
          <p:nvPr/>
        </p:nvSpPr>
        <p:spPr bwMode="auto">
          <a:xfrm>
            <a:off x="3368937" y="1457339"/>
            <a:ext cx="5710761" cy="477614"/>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400" b="0" i="0" u="none" strike="noStrike" kern="0" cap="none" spc="0" normalizeH="0" baseline="0" noProof="0">
                <a:ln>
                  <a:noFill/>
                </a:ln>
                <a:solidFill>
                  <a:srgbClr val="FFFFFF"/>
                </a:solidFill>
                <a:effectLst/>
                <a:uLnTx/>
                <a:uFillTx/>
              </a:rPr>
              <a:t>Search voter and select Add Existing to choose an existing voter. </a:t>
            </a:r>
            <a:r>
              <a:rPr lang="en-US" altLang="en-US" sz="1400" kern="0">
                <a:solidFill>
                  <a:srgbClr val="FFFFFF"/>
                </a:solidFill>
              </a:rPr>
              <a:t>If voter cannot be located, select Add New.</a:t>
            </a:r>
            <a:endParaRPr kumimoji="0" lang="en-US" altLang="en-US" sz="2000" b="0" i="0" u="none" strike="noStrike" kern="0" cap="none" spc="0" normalizeH="0" baseline="0" noProof="0">
              <a:ln>
                <a:noFill/>
              </a:ln>
              <a:solidFill>
                <a:prstClr val="black"/>
              </a:solidFill>
              <a:effectLst/>
              <a:uLnTx/>
              <a:uFillTx/>
              <a:latin typeface="Arial" panose="020B0604020202020204" pitchFamily="34" charset="0"/>
            </a:endParaRPr>
          </a:p>
        </p:txBody>
      </p:sp>
      <p:grpSp>
        <p:nvGrpSpPr>
          <p:cNvPr id="34" name="Group 21">
            <a:extLst>
              <a:ext uri="{FF2B5EF4-FFF2-40B4-BE49-F238E27FC236}">
                <a16:creationId xmlns:a16="http://schemas.microsoft.com/office/drawing/2014/main" id="{603CDEEF-DF15-4E6A-A35C-8FB43DECE7A3}"/>
              </a:ext>
            </a:extLst>
          </p:cNvPr>
          <p:cNvGrpSpPr>
            <a:grpSpLocks/>
          </p:cNvGrpSpPr>
          <p:nvPr/>
        </p:nvGrpSpPr>
        <p:grpSpPr bwMode="auto">
          <a:xfrm>
            <a:off x="2964642" y="1468978"/>
            <a:ext cx="317338" cy="386777"/>
            <a:chOff x="106936877" y="108388434"/>
            <a:chExt cx="340775" cy="386767"/>
          </a:xfrm>
        </p:grpSpPr>
        <p:sp>
          <p:nvSpPr>
            <p:cNvPr id="35" name="AutoShape 22">
              <a:extLst>
                <a:ext uri="{FF2B5EF4-FFF2-40B4-BE49-F238E27FC236}">
                  <a16:creationId xmlns:a16="http://schemas.microsoft.com/office/drawing/2014/main" id="{773D41E8-65D8-4402-AB8C-3A34B2A3A9C5}"/>
                </a:ext>
              </a:extLst>
            </p:cNvPr>
            <p:cNvSpPr>
              <a:spLocks noChangeAspect="1" noChangeArrowheads="1"/>
            </p:cNvSpPr>
            <p:nvPr/>
          </p:nvSpPr>
          <p:spPr bwMode="auto">
            <a:xfrm>
              <a:off x="106936877" y="108421990"/>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6" name="Text Box 23">
              <a:extLst>
                <a:ext uri="{FF2B5EF4-FFF2-40B4-BE49-F238E27FC236}">
                  <a16:creationId xmlns:a16="http://schemas.microsoft.com/office/drawing/2014/main" id="{BC70E9E0-657B-42B6-B4DB-8D27235CE803}"/>
                </a:ext>
              </a:extLst>
            </p:cNvPr>
            <p:cNvSpPr txBox="1">
              <a:spLocks noChangeAspect="1" noChangeArrowheads="1"/>
            </p:cNvSpPr>
            <p:nvPr/>
          </p:nvSpPr>
          <p:spPr bwMode="auto">
            <a:xfrm>
              <a:off x="106995600" y="108388434"/>
              <a:ext cx="232481" cy="353211"/>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2000" b="1" i="0" u="none" strike="noStrike" kern="0" cap="none" spc="0" normalizeH="0" baseline="0" noProof="0">
                  <a:ln>
                    <a:noFill/>
                  </a:ln>
                  <a:solidFill>
                    <a:srgbClr val="A0191D"/>
                  </a:solidFill>
                  <a:effectLst/>
                  <a:uLnTx/>
                  <a:uFillTx/>
                  <a:latin typeface="Century Gothic" panose="020B0502020202020204" pitchFamily="34" charset="0"/>
                </a:rPr>
                <a:t>2</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29" name="Rectangle 12">
            <a:extLst>
              <a:ext uri="{FF2B5EF4-FFF2-40B4-BE49-F238E27FC236}">
                <a16:creationId xmlns:a16="http://schemas.microsoft.com/office/drawing/2014/main" id="{B3647394-7353-4991-BACE-7E206C071F41}"/>
              </a:ext>
            </a:extLst>
          </p:cNvPr>
          <p:cNvSpPr>
            <a:spLocks noChangeArrowheads="1"/>
          </p:cNvSpPr>
          <p:nvPr/>
        </p:nvSpPr>
        <p:spPr bwMode="auto">
          <a:xfrm>
            <a:off x="3360644" y="1960114"/>
            <a:ext cx="5719054" cy="350838"/>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400" b="0" i="0" u="none" strike="noStrike" kern="0" cap="none" spc="0" normalizeH="0" baseline="0" noProof="0">
                <a:ln>
                  <a:noFill/>
                </a:ln>
                <a:solidFill>
                  <a:schemeClr val="bg1"/>
                </a:solidFill>
                <a:effectLst/>
                <a:uLnTx/>
                <a:uFillTx/>
              </a:rPr>
              <a:t>Complete the provisional data entry information screens.</a:t>
            </a:r>
            <a:endParaRPr kumimoji="0" lang="en-US" altLang="en-US" sz="1400" b="1" i="0" u="none" strike="noStrike" kern="0" cap="none" spc="0" normalizeH="0" baseline="0" noProof="0">
              <a:ln>
                <a:noFill/>
              </a:ln>
              <a:solidFill>
                <a:schemeClr val="bg1"/>
              </a:solidFill>
              <a:effectLst/>
              <a:uLnTx/>
              <a:uFillTx/>
            </a:endParaRPr>
          </a:p>
        </p:txBody>
      </p:sp>
      <p:grpSp>
        <p:nvGrpSpPr>
          <p:cNvPr id="30" name="Group 25">
            <a:extLst>
              <a:ext uri="{FF2B5EF4-FFF2-40B4-BE49-F238E27FC236}">
                <a16:creationId xmlns:a16="http://schemas.microsoft.com/office/drawing/2014/main" id="{616099D8-4CDF-4488-A79D-F88D76A244BB}"/>
              </a:ext>
            </a:extLst>
          </p:cNvPr>
          <p:cNvGrpSpPr>
            <a:grpSpLocks/>
          </p:cNvGrpSpPr>
          <p:nvPr/>
        </p:nvGrpSpPr>
        <p:grpSpPr bwMode="auto">
          <a:xfrm>
            <a:off x="2949975" y="1916624"/>
            <a:ext cx="317338" cy="369998"/>
            <a:chOff x="106923775" y="108800379"/>
            <a:chExt cx="340775" cy="369989"/>
          </a:xfrm>
        </p:grpSpPr>
        <p:sp>
          <p:nvSpPr>
            <p:cNvPr id="31" name="AutoShape 26">
              <a:extLst>
                <a:ext uri="{FF2B5EF4-FFF2-40B4-BE49-F238E27FC236}">
                  <a16:creationId xmlns:a16="http://schemas.microsoft.com/office/drawing/2014/main" id="{8731FD38-B6A5-47A6-A604-862FC0E4E033}"/>
                </a:ext>
              </a:extLst>
            </p:cNvPr>
            <p:cNvSpPr>
              <a:spLocks noChangeAspect="1" noChangeArrowheads="1"/>
            </p:cNvSpPr>
            <p:nvPr/>
          </p:nvSpPr>
          <p:spPr bwMode="auto">
            <a:xfrm>
              <a:off x="106923775" y="108817157"/>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2" name="Text Box 27">
              <a:extLst>
                <a:ext uri="{FF2B5EF4-FFF2-40B4-BE49-F238E27FC236}">
                  <a16:creationId xmlns:a16="http://schemas.microsoft.com/office/drawing/2014/main" id="{E0AF89D9-9E4A-4816-923A-42DF883E6A4D}"/>
                </a:ext>
              </a:extLst>
            </p:cNvPr>
            <p:cNvSpPr txBox="1">
              <a:spLocks noChangeAspect="1" noChangeArrowheads="1"/>
            </p:cNvSpPr>
            <p:nvPr/>
          </p:nvSpPr>
          <p:spPr bwMode="auto">
            <a:xfrm>
              <a:off x="106982498" y="108800379"/>
              <a:ext cx="245119" cy="326823"/>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2000" b="1" i="0" u="none" strike="noStrike" kern="0" cap="none" spc="0" normalizeH="0" baseline="0" noProof="0">
                  <a:ln>
                    <a:noFill/>
                  </a:ln>
                  <a:solidFill>
                    <a:srgbClr val="A0191D"/>
                  </a:solidFill>
                  <a:effectLst/>
                  <a:uLnTx/>
                  <a:uFillTx/>
                  <a:latin typeface="Century Gothic" panose="020B0502020202020204" pitchFamily="34" charset="0"/>
                </a:rPr>
                <a:t>3</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25" name="Rectangle 13">
            <a:extLst>
              <a:ext uri="{FF2B5EF4-FFF2-40B4-BE49-F238E27FC236}">
                <a16:creationId xmlns:a16="http://schemas.microsoft.com/office/drawing/2014/main" id="{555212AD-A98A-4F8E-81C1-9F7A130D4382}"/>
              </a:ext>
            </a:extLst>
          </p:cNvPr>
          <p:cNvSpPr>
            <a:spLocks noChangeArrowheads="1"/>
          </p:cNvSpPr>
          <p:nvPr/>
        </p:nvSpPr>
        <p:spPr bwMode="auto">
          <a:xfrm>
            <a:off x="3368937" y="2337203"/>
            <a:ext cx="5710761" cy="359376"/>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400" b="0" i="0" u="none" strike="noStrike" kern="0" cap="none" spc="0" normalizeH="0" baseline="0" noProof="0">
                <a:ln>
                  <a:noFill/>
                </a:ln>
                <a:solidFill>
                  <a:srgbClr val="FFFFFF"/>
                </a:solidFill>
                <a:effectLst/>
                <a:uLnTx/>
                <a:uFillTx/>
              </a:rPr>
              <a:t>If applicable, note whether voter provided acceptable ID under HAVA.</a:t>
            </a:r>
            <a:endParaRPr kumimoji="0" lang="en-US" altLang="en-US" sz="2000" b="0" i="0" u="none" strike="noStrike" kern="0" cap="none" spc="0" normalizeH="0" baseline="0" noProof="0">
              <a:ln>
                <a:noFill/>
              </a:ln>
              <a:solidFill>
                <a:prstClr val="black"/>
              </a:solidFill>
              <a:effectLst/>
              <a:uLnTx/>
              <a:uFillTx/>
              <a:latin typeface="Arial" panose="020B0604020202020204" pitchFamily="34" charset="0"/>
            </a:endParaRPr>
          </a:p>
        </p:txBody>
      </p:sp>
      <p:sp>
        <p:nvSpPr>
          <p:cNvPr id="21" name="Rectangle 24">
            <a:extLst>
              <a:ext uri="{FF2B5EF4-FFF2-40B4-BE49-F238E27FC236}">
                <a16:creationId xmlns:a16="http://schemas.microsoft.com/office/drawing/2014/main" id="{38690D3C-4261-4152-9506-8CE0FDE29B60}"/>
              </a:ext>
            </a:extLst>
          </p:cNvPr>
          <p:cNvSpPr>
            <a:spLocks noChangeArrowheads="1"/>
          </p:cNvSpPr>
          <p:nvPr/>
        </p:nvSpPr>
        <p:spPr bwMode="auto">
          <a:xfrm>
            <a:off x="3375565" y="2713201"/>
            <a:ext cx="5713093" cy="361367"/>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400" b="0" i="0" u="none" strike="noStrike" kern="0" cap="none" spc="0" normalizeH="0" baseline="0" noProof="0">
                <a:ln>
                  <a:noFill/>
                </a:ln>
                <a:solidFill>
                  <a:srgbClr val="FFFFFF"/>
                </a:solidFill>
                <a:effectLst/>
                <a:uLnTx/>
                <a:uFillTx/>
              </a:rPr>
              <a:t>Print the </a:t>
            </a:r>
            <a:r>
              <a:rPr kumimoji="0" lang="en-US" altLang="en-US" sz="1400" b="1" i="0" u="none" strike="noStrike" kern="0" cap="none" spc="0" normalizeH="0" baseline="0" noProof="0">
                <a:ln>
                  <a:noFill/>
                </a:ln>
                <a:solidFill>
                  <a:srgbClr val="FFFFFF"/>
                </a:solidFill>
                <a:effectLst/>
                <a:uLnTx/>
                <a:uFillTx/>
              </a:rPr>
              <a:t>Provisional Voter Application.</a:t>
            </a:r>
            <a:endParaRPr kumimoji="0" lang="en-US" altLang="en-US" sz="2000" b="1" i="0" u="none" strike="noStrike" kern="0" cap="none" spc="0" normalizeH="0" baseline="0" noProof="0">
              <a:ln>
                <a:noFill/>
              </a:ln>
              <a:solidFill>
                <a:prstClr val="black"/>
              </a:solidFill>
              <a:effectLst/>
              <a:uLnTx/>
              <a:uFillTx/>
              <a:latin typeface="Arial" panose="020B0604020202020204" pitchFamily="34" charset="0"/>
            </a:endParaRPr>
          </a:p>
        </p:txBody>
      </p:sp>
      <p:grpSp>
        <p:nvGrpSpPr>
          <p:cNvPr id="22" name="Group 31">
            <a:extLst>
              <a:ext uri="{FF2B5EF4-FFF2-40B4-BE49-F238E27FC236}">
                <a16:creationId xmlns:a16="http://schemas.microsoft.com/office/drawing/2014/main" id="{E88AF460-9E76-4044-AA42-F3D91247A790}"/>
              </a:ext>
            </a:extLst>
          </p:cNvPr>
          <p:cNvGrpSpPr>
            <a:grpSpLocks/>
          </p:cNvGrpSpPr>
          <p:nvPr/>
        </p:nvGrpSpPr>
        <p:grpSpPr bwMode="auto">
          <a:xfrm>
            <a:off x="2943622" y="2718215"/>
            <a:ext cx="352785" cy="399916"/>
            <a:chOff x="106923775" y="109586027"/>
            <a:chExt cx="340775" cy="385545"/>
          </a:xfrm>
        </p:grpSpPr>
        <p:sp>
          <p:nvSpPr>
            <p:cNvPr id="23" name="AutoShape 32">
              <a:extLst>
                <a:ext uri="{FF2B5EF4-FFF2-40B4-BE49-F238E27FC236}">
                  <a16:creationId xmlns:a16="http://schemas.microsoft.com/office/drawing/2014/main" id="{2BAEDF88-C4BD-4A26-A6A1-C348996228E1}"/>
                </a:ext>
              </a:extLst>
            </p:cNvPr>
            <p:cNvSpPr>
              <a:spLocks noChangeAspect="1" noChangeArrowheads="1"/>
            </p:cNvSpPr>
            <p:nvPr/>
          </p:nvSpPr>
          <p:spPr bwMode="auto">
            <a:xfrm>
              <a:off x="106923775" y="109607491"/>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4" name="Text Box 33">
              <a:extLst>
                <a:ext uri="{FF2B5EF4-FFF2-40B4-BE49-F238E27FC236}">
                  <a16:creationId xmlns:a16="http://schemas.microsoft.com/office/drawing/2014/main" id="{D9A1BFF9-A2E9-49B8-A367-9C8A1A4F6CEF}"/>
                </a:ext>
              </a:extLst>
            </p:cNvPr>
            <p:cNvSpPr txBox="1">
              <a:spLocks noChangeAspect="1" noChangeArrowheads="1"/>
            </p:cNvSpPr>
            <p:nvPr/>
          </p:nvSpPr>
          <p:spPr bwMode="auto">
            <a:xfrm>
              <a:off x="106982498" y="109586027"/>
              <a:ext cx="222191" cy="385545"/>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2000" b="1" i="0" u="none" strike="noStrike" kern="0" cap="none" spc="0" normalizeH="0" baseline="0" noProof="0">
                  <a:ln>
                    <a:noFill/>
                  </a:ln>
                  <a:solidFill>
                    <a:srgbClr val="A0191D"/>
                  </a:solidFill>
                  <a:effectLst/>
                  <a:uLnTx/>
                  <a:uFillTx/>
                  <a:latin typeface="Century Gothic" panose="020B0502020202020204" pitchFamily="34" charset="0"/>
                </a:rPr>
                <a:t>5</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17" name="Rectangle 14">
            <a:extLst>
              <a:ext uri="{FF2B5EF4-FFF2-40B4-BE49-F238E27FC236}">
                <a16:creationId xmlns:a16="http://schemas.microsoft.com/office/drawing/2014/main" id="{A646FDAC-C6EE-4B6E-822C-C0F927FBE653}"/>
              </a:ext>
            </a:extLst>
          </p:cNvPr>
          <p:cNvSpPr>
            <a:spLocks noChangeArrowheads="1"/>
          </p:cNvSpPr>
          <p:nvPr/>
        </p:nvSpPr>
        <p:spPr bwMode="auto">
          <a:xfrm>
            <a:off x="3368937" y="3111492"/>
            <a:ext cx="5713093" cy="36954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defRPr/>
            </a:pPr>
            <a:r>
              <a:rPr lang="en-US" altLang="en-US" sz="1400" kern="0">
                <a:solidFill>
                  <a:srgbClr val="FFFFFF"/>
                </a:solidFill>
              </a:rPr>
              <a:t>Ask voter to sign the </a:t>
            </a:r>
            <a:r>
              <a:rPr lang="en-US" altLang="en-US" sz="1400" b="1" kern="0">
                <a:solidFill>
                  <a:srgbClr val="FFFFFF"/>
                </a:solidFill>
              </a:rPr>
              <a:t>Provisional Voter Application.</a:t>
            </a:r>
            <a:endParaRPr lang="en-US" altLang="en-US" sz="2000" b="1" kern="0">
              <a:solidFill>
                <a:prstClr val="black"/>
              </a:solidFill>
              <a:latin typeface="Arial" panose="020B0604020202020204" pitchFamily="34" charset="0"/>
            </a:endParaRPr>
          </a:p>
        </p:txBody>
      </p:sp>
      <p:grpSp>
        <p:nvGrpSpPr>
          <p:cNvPr id="18" name="Group 34">
            <a:extLst>
              <a:ext uri="{FF2B5EF4-FFF2-40B4-BE49-F238E27FC236}">
                <a16:creationId xmlns:a16="http://schemas.microsoft.com/office/drawing/2014/main" id="{62157454-E09A-4110-8314-CE622D8C5F03}"/>
              </a:ext>
            </a:extLst>
          </p:cNvPr>
          <p:cNvGrpSpPr>
            <a:grpSpLocks/>
          </p:cNvGrpSpPr>
          <p:nvPr/>
        </p:nvGrpSpPr>
        <p:grpSpPr bwMode="auto">
          <a:xfrm>
            <a:off x="2924523" y="3148499"/>
            <a:ext cx="345380" cy="374715"/>
            <a:chOff x="106936877" y="109994258"/>
            <a:chExt cx="340775" cy="361611"/>
          </a:xfrm>
        </p:grpSpPr>
        <p:sp>
          <p:nvSpPr>
            <p:cNvPr id="19" name="AutoShape 35">
              <a:extLst>
                <a:ext uri="{FF2B5EF4-FFF2-40B4-BE49-F238E27FC236}">
                  <a16:creationId xmlns:a16="http://schemas.microsoft.com/office/drawing/2014/main" id="{B58B4BC9-8780-4FCD-B034-88064E9D11B8}"/>
                </a:ext>
              </a:extLst>
            </p:cNvPr>
            <p:cNvSpPr>
              <a:spLocks noChangeAspect="1" noChangeArrowheads="1"/>
            </p:cNvSpPr>
            <p:nvPr/>
          </p:nvSpPr>
          <p:spPr bwMode="auto">
            <a:xfrm>
              <a:off x="106936877" y="110002658"/>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0" name="Text Box 36">
              <a:extLst>
                <a:ext uri="{FF2B5EF4-FFF2-40B4-BE49-F238E27FC236}">
                  <a16:creationId xmlns:a16="http://schemas.microsoft.com/office/drawing/2014/main" id="{498C04C5-2FBF-4B71-BC5B-95A0D72D1EEB}"/>
                </a:ext>
              </a:extLst>
            </p:cNvPr>
            <p:cNvSpPr txBox="1">
              <a:spLocks noChangeAspect="1" noChangeArrowheads="1"/>
            </p:cNvSpPr>
            <p:nvPr/>
          </p:nvSpPr>
          <p:spPr bwMode="auto">
            <a:xfrm>
              <a:off x="106989465" y="109994258"/>
              <a:ext cx="267918" cy="349309"/>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2000" b="1" i="0" u="none" strike="noStrike" kern="0" cap="none" spc="0" normalizeH="0" baseline="0" noProof="0">
                  <a:ln>
                    <a:noFill/>
                  </a:ln>
                  <a:solidFill>
                    <a:srgbClr val="A0191D"/>
                  </a:solidFill>
                  <a:effectLst/>
                  <a:uLnTx/>
                  <a:uFillTx/>
                  <a:latin typeface="Century Gothic" panose="020B0502020202020204" pitchFamily="34" charset="0"/>
                </a:rPr>
                <a:t>6</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41" name="Rectangle 14">
            <a:extLst>
              <a:ext uri="{FF2B5EF4-FFF2-40B4-BE49-F238E27FC236}">
                <a16:creationId xmlns:a16="http://schemas.microsoft.com/office/drawing/2014/main" id="{5E15D0BD-6EB5-4081-AE47-EACC1F014E6E}"/>
              </a:ext>
            </a:extLst>
          </p:cNvPr>
          <p:cNvSpPr>
            <a:spLocks noChangeArrowheads="1"/>
          </p:cNvSpPr>
          <p:nvPr/>
        </p:nvSpPr>
        <p:spPr bwMode="auto">
          <a:xfrm>
            <a:off x="3368937" y="3516574"/>
            <a:ext cx="5713093" cy="36954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defRPr/>
            </a:pPr>
            <a:r>
              <a:rPr lang="en-US" altLang="en-US" sz="1400" kern="0">
                <a:solidFill>
                  <a:srgbClr val="FFFFFF"/>
                </a:solidFill>
              </a:rPr>
              <a:t>Accept application from voter.</a:t>
            </a:r>
            <a:endParaRPr lang="en-US" altLang="en-US" sz="2000" kern="0">
              <a:solidFill>
                <a:prstClr val="black"/>
              </a:solidFill>
              <a:latin typeface="Arial" panose="020B0604020202020204" pitchFamily="34" charset="0"/>
            </a:endParaRPr>
          </a:p>
        </p:txBody>
      </p:sp>
      <p:grpSp>
        <p:nvGrpSpPr>
          <p:cNvPr id="42" name="Group 34">
            <a:extLst>
              <a:ext uri="{FF2B5EF4-FFF2-40B4-BE49-F238E27FC236}">
                <a16:creationId xmlns:a16="http://schemas.microsoft.com/office/drawing/2014/main" id="{0C1841F4-3906-4D8B-AF0B-AF3E30289138}"/>
              </a:ext>
            </a:extLst>
          </p:cNvPr>
          <p:cNvGrpSpPr>
            <a:grpSpLocks/>
          </p:cNvGrpSpPr>
          <p:nvPr/>
        </p:nvGrpSpPr>
        <p:grpSpPr bwMode="auto">
          <a:xfrm>
            <a:off x="2952565" y="3593338"/>
            <a:ext cx="317338" cy="361621"/>
            <a:chOff x="106936877" y="109994258"/>
            <a:chExt cx="340775" cy="361611"/>
          </a:xfrm>
        </p:grpSpPr>
        <p:sp>
          <p:nvSpPr>
            <p:cNvPr id="43" name="AutoShape 35">
              <a:extLst>
                <a:ext uri="{FF2B5EF4-FFF2-40B4-BE49-F238E27FC236}">
                  <a16:creationId xmlns:a16="http://schemas.microsoft.com/office/drawing/2014/main" id="{220BCA96-59EA-412D-AA92-D41AD2864F7D}"/>
                </a:ext>
              </a:extLst>
            </p:cNvPr>
            <p:cNvSpPr>
              <a:spLocks noChangeAspect="1" noChangeArrowheads="1"/>
            </p:cNvSpPr>
            <p:nvPr/>
          </p:nvSpPr>
          <p:spPr bwMode="auto">
            <a:xfrm>
              <a:off x="106936877" y="110002658"/>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4" name="Text Box 36">
              <a:extLst>
                <a:ext uri="{FF2B5EF4-FFF2-40B4-BE49-F238E27FC236}">
                  <a16:creationId xmlns:a16="http://schemas.microsoft.com/office/drawing/2014/main" id="{3AC14D8C-0DD4-46AB-875D-298F33AD4F89}"/>
                </a:ext>
              </a:extLst>
            </p:cNvPr>
            <p:cNvSpPr txBox="1">
              <a:spLocks noChangeAspect="1" noChangeArrowheads="1"/>
            </p:cNvSpPr>
            <p:nvPr/>
          </p:nvSpPr>
          <p:spPr bwMode="auto">
            <a:xfrm>
              <a:off x="106989465" y="109994258"/>
              <a:ext cx="267918" cy="349309"/>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lang="en-US" altLang="en-US" sz="2000" b="1" kern="0">
                  <a:solidFill>
                    <a:srgbClr val="A0191D"/>
                  </a:solidFill>
                  <a:latin typeface="Century Gothic" panose="020B0502020202020204" pitchFamily="34" charset="0"/>
                </a:rPr>
                <a:t>7</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45" name="Rectangle 14">
            <a:extLst>
              <a:ext uri="{FF2B5EF4-FFF2-40B4-BE49-F238E27FC236}">
                <a16:creationId xmlns:a16="http://schemas.microsoft.com/office/drawing/2014/main" id="{339AE0ED-0A22-4641-ACF2-75E8A741FD1C}"/>
              </a:ext>
            </a:extLst>
          </p:cNvPr>
          <p:cNvSpPr>
            <a:spLocks noChangeArrowheads="1"/>
          </p:cNvSpPr>
          <p:nvPr/>
        </p:nvSpPr>
        <p:spPr bwMode="auto">
          <a:xfrm>
            <a:off x="3360645" y="3907678"/>
            <a:ext cx="5719054" cy="527059"/>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defRPr/>
            </a:pPr>
            <a:r>
              <a:rPr lang="en-US" altLang="en-US" sz="1400" kern="0">
                <a:solidFill>
                  <a:srgbClr val="FFFFFF"/>
                </a:solidFill>
              </a:rPr>
              <a:t>Obtain appropriate ballot and write the word “Provisional” and the precinct number of the voter’s eligible precinct on the ballot.</a:t>
            </a:r>
            <a:endParaRPr lang="en-US" altLang="en-US" sz="2000" kern="0">
              <a:solidFill>
                <a:prstClr val="black"/>
              </a:solidFill>
              <a:latin typeface="Arial" panose="020B0604020202020204" pitchFamily="34" charset="0"/>
            </a:endParaRPr>
          </a:p>
        </p:txBody>
      </p:sp>
      <p:grpSp>
        <p:nvGrpSpPr>
          <p:cNvPr id="46" name="Group 34">
            <a:extLst>
              <a:ext uri="{FF2B5EF4-FFF2-40B4-BE49-F238E27FC236}">
                <a16:creationId xmlns:a16="http://schemas.microsoft.com/office/drawing/2014/main" id="{E7CA3F89-9D88-4637-A462-B76147AB7E97}"/>
              </a:ext>
            </a:extLst>
          </p:cNvPr>
          <p:cNvGrpSpPr>
            <a:grpSpLocks/>
          </p:cNvGrpSpPr>
          <p:nvPr/>
        </p:nvGrpSpPr>
        <p:grpSpPr bwMode="auto">
          <a:xfrm>
            <a:off x="2950232" y="4050702"/>
            <a:ext cx="317338" cy="361621"/>
            <a:chOff x="106936877" y="109994258"/>
            <a:chExt cx="340775" cy="361611"/>
          </a:xfrm>
        </p:grpSpPr>
        <p:sp>
          <p:nvSpPr>
            <p:cNvPr id="47" name="AutoShape 35">
              <a:extLst>
                <a:ext uri="{FF2B5EF4-FFF2-40B4-BE49-F238E27FC236}">
                  <a16:creationId xmlns:a16="http://schemas.microsoft.com/office/drawing/2014/main" id="{051A6101-89BE-4123-BD77-978EAA38406E}"/>
                </a:ext>
              </a:extLst>
            </p:cNvPr>
            <p:cNvSpPr>
              <a:spLocks noChangeAspect="1" noChangeArrowheads="1"/>
            </p:cNvSpPr>
            <p:nvPr/>
          </p:nvSpPr>
          <p:spPr bwMode="auto">
            <a:xfrm>
              <a:off x="106936877" y="110002658"/>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8" name="Text Box 36">
              <a:extLst>
                <a:ext uri="{FF2B5EF4-FFF2-40B4-BE49-F238E27FC236}">
                  <a16:creationId xmlns:a16="http://schemas.microsoft.com/office/drawing/2014/main" id="{5021D452-D4C9-468C-9414-B992080798C9}"/>
                </a:ext>
              </a:extLst>
            </p:cNvPr>
            <p:cNvSpPr txBox="1">
              <a:spLocks noChangeAspect="1" noChangeArrowheads="1"/>
            </p:cNvSpPr>
            <p:nvPr/>
          </p:nvSpPr>
          <p:spPr bwMode="auto">
            <a:xfrm>
              <a:off x="106989465" y="109994258"/>
              <a:ext cx="267918" cy="349309"/>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lang="en-US" altLang="en-US" sz="2000" b="1" kern="0">
                  <a:solidFill>
                    <a:srgbClr val="A0191D"/>
                  </a:solidFill>
                  <a:latin typeface="Century Gothic" panose="020B0502020202020204" pitchFamily="34" charset="0"/>
                </a:rPr>
                <a:t>8</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49" name="Rectangle 14">
            <a:extLst>
              <a:ext uri="{FF2B5EF4-FFF2-40B4-BE49-F238E27FC236}">
                <a16:creationId xmlns:a16="http://schemas.microsoft.com/office/drawing/2014/main" id="{C5C3D032-A873-4DD2-B468-25A53752F28F}"/>
              </a:ext>
            </a:extLst>
          </p:cNvPr>
          <p:cNvSpPr>
            <a:spLocks noChangeArrowheads="1"/>
          </p:cNvSpPr>
          <p:nvPr/>
        </p:nvSpPr>
        <p:spPr bwMode="auto">
          <a:xfrm>
            <a:off x="3360644" y="4467899"/>
            <a:ext cx="5719054" cy="46663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defRPr/>
            </a:pPr>
            <a:r>
              <a:rPr lang="en-US" altLang="en-US" sz="1400" kern="0">
                <a:solidFill>
                  <a:srgbClr val="FFFFFF"/>
                </a:solidFill>
              </a:rPr>
              <a:t>Present voter with ballot, provisional application and envelope, and provisional instructions.</a:t>
            </a:r>
            <a:endParaRPr lang="en-US" altLang="en-US" sz="2000" kern="0">
              <a:solidFill>
                <a:prstClr val="black"/>
              </a:solidFill>
              <a:latin typeface="Arial" panose="020B0604020202020204" pitchFamily="34" charset="0"/>
            </a:endParaRPr>
          </a:p>
        </p:txBody>
      </p:sp>
      <p:grpSp>
        <p:nvGrpSpPr>
          <p:cNvPr id="50" name="Group 34">
            <a:extLst>
              <a:ext uri="{FF2B5EF4-FFF2-40B4-BE49-F238E27FC236}">
                <a16:creationId xmlns:a16="http://schemas.microsoft.com/office/drawing/2014/main" id="{BE32C866-2B89-40CC-A280-9331A3301B5B}"/>
              </a:ext>
            </a:extLst>
          </p:cNvPr>
          <p:cNvGrpSpPr>
            <a:grpSpLocks/>
          </p:cNvGrpSpPr>
          <p:nvPr/>
        </p:nvGrpSpPr>
        <p:grpSpPr bwMode="auto">
          <a:xfrm>
            <a:off x="2950232" y="4544663"/>
            <a:ext cx="317338" cy="361621"/>
            <a:chOff x="106936877" y="109994258"/>
            <a:chExt cx="340775" cy="361611"/>
          </a:xfrm>
        </p:grpSpPr>
        <p:sp>
          <p:nvSpPr>
            <p:cNvPr id="51" name="AutoShape 35">
              <a:extLst>
                <a:ext uri="{FF2B5EF4-FFF2-40B4-BE49-F238E27FC236}">
                  <a16:creationId xmlns:a16="http://schemas.microsoft.com/office/drawing/2014/main" id="{426918A1-6CC5-4FAB-9832-2FFA86589D48}"/>
                </a:ext>
              </a:extLst>
            </p:cNvPr>
            <p:cNvSpPr>
              <a:spLocks noChangeAspect="1" noChangeArrowheads="1"/>
            </p:cNvSpPr>
            <p:nvPr/>
          </p:nvSpPr>
          <p:spPr bwMode="auto">
            <a:xfrm>
              <a:off x="106936877" y="110002658"/>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2" name="Text Box 36">
              <a:extLst>
                <a:ext uri="{FF2B5EF4-FFF2-40B4-BE49-F238E27FC236}">
                  <a16:creationId xmlns:a16="http://schemas.microsoft.com/office/drawing/2014/main" id="{D0E89EE8-B9D2-4D42-92B3-4487249B732F}"/>
                </a:ext>
              </a:extLst>
            </p:cNvPr>
            <p:cNvSpPr txBox="1">
              <a:spLocks noChangeAspect="1" noChangeArrowheads="1"/>
            </p:cNvSpPr>
            <p:nvPr/>
          </p:nvSpPr>
          <p:spPr bwMode="auto">
            <a:xfrm>
              <a:off x="106989465" y="109994258"/>
              <a:ext cx="267918" cy="349309"/>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2000" b="1" i="0" u="none" strike="noStrike" kern="0" cap="none" spc="0" normalizeH="0" baseline="0" noProof="0">
                  <a:ln>
                    <a:noFill/>
                  </a:ln>
                  <a:solidFill>
                    <a:srgbClr val="A0191D"/>
                  </a:solidFill>
                  <a:effectLst/>
                  <a:uLnTx/>
                  <a:uFillTx/>
                  <a:latin typeface="Century Gothic" panose="020B0502020202020204" pitchFamily="34" charset="0"/>
                </a:rPr>
                <a:t>9</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53" name="Rectangle 14">
            <a:extLst>
              <a:ext uri="{FF2B5EF4-FFF2-40B4-BE49-F238E27FC236}">
                <a16:creationId xmlns:a16="http://schemas.microsoft.com/office/drawing/2014/main" id="{16E6C70C-EAE1-4B53-B849-393508B2DEBE}"/>
              </a:ext>
            </a:extLst>
          </p:cNvPr>
          <p:cNvSpPr>
            <a:spLocks noChangeArrowheads="1"/>
          </p:cNvSpPr>
          <p:nvPr/>
        </p:nvSpPr>
        <p:spPr bwMode="auto">
          <a:xfrm>
            <a:off x="3360644" y="4951635"/>
            <a:ext cx="5725421" cy="46663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defRPr/>
            </a:pPr>
            <a:r>
              <a:rPr lang="en-US" altLang="en-US" sz="1400" kern="0">
                <a:solidFill>
                  <a:srgbClr val="FFFFFF"/>
                </a:solidFill>
              </a:rPr>
              <a:t>Provide voter with verbal instructions on voting ballot in private, placing voted ballot in envelope and returning it sealed in the provisional envelope.</a:t>
            </a:r>
            <a:endParaRPr lang="en-US" altLang="en-US" sz="2000" kern="0">
              <a:solidFill>
                <a:prstClr val="black"/>
              </a:solidFill>
              <a:latin typeface="Arial" panose="020B0604020202020204" pitchFamily="34" charset="0"/>
            </a:endParaRPr>
          </a:p>
        </p:txBody>
      </p:sp>
      <p:grpSp>
        <p:nvGrpSpPr>
          <p:cNvPr id="54" name="Group 34">
            <a:extLst>
              <a:ext uri="{FF2B5EF4-FFF2-40B4-BE49-F238E27FC236}">
                <a16:creationId xmlns:a16="http://schemas.microsoft.com/office/drawing/2014/main" id="{666510C6-FEC3-4376-A14E-2C00B37A3FAB}"/>
              </a:ext>
            </a:extLst>
          </p:cNvPr>
          <p:cNvGrpSpPr>
            <a:grpSpLocks/>
          </p:cNvGrpSpPr>
          <p:nvPr/>
        </p:nvGrpSpPr>
        <p:grpSpPr bwMode="auto">
          <a:xfrm>
            <a:off x="2917118" y="5050124"/>
            <a:ext cx="404125" cy="353221"/>
            <a:chOff x="106894566" y="110002658"/>
            <a:chExt cx="433972" cy="353211"/>
          </a:xfrm>
        </p:grpSpPr>
        <p:sp>
          <p:nvSpPr>
            <p:cNvPr id="55" name="AutoShape 35">
              <a:extLst>
                <a:ext uri="{FF2B5EF4-FFF2-40B4-BE49-F238E27FC236}">
                  <a16:creationId xmlns:a16="http://schemas.microsoft.com/office/drawing/2014/main" id="{13A98B4F-066A-49FE-A02E-B15065BD8A6A}"/>
                </a:ext>
              </a:extLst>
            </p:cNvPr>
            <p:cNvSpPr>
              <a:spLocks noChangeAspect="1" noChangeArrowheads="1"/>
            </p:cNvSpPr>
            <p:nvPr/>
          </p:nvSpPr>
          <p:spPr bwMode="auto">
            <a:xfrm>
              <a:off x="106936877" y="110002658"/>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6" name="Text Box 36">
              <a:extLst>
                <a:ext uri="{FF2B5EF4-FFF2-40B4-BE49-F238E27FC236}">
                  <a16:creationId xmlns:a16="http://schemas.microsoft.com/office/drawing/2014/main" id="{0CEF912A-D82C-4C57-A5AA-8DDE9A985DD7}"/>
                </a:ext>
              </a:extLst>
            </p:cNvPr>
            <p:cNvSpPr txBox="1">
              <a:spLocks noChangeAspect="1" noChangeArrowheads="1"/>
            </p:cNvSpPr>
            <p:nvPr/>
          </p:nvSpPr>
          <p:spPr bwMode="auto">
            <a:xfrm>
              <a:off x="106894566" y="110002783"/>
              <a:ext cx="433972" cy="340785"/>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lang="en-US" altLang="en-US" sz="2000" b="1" kern="0">
                  <a:solidFill>
                    <a:srgbClr val="A0191D"/>
                  </a:solidFill>
                  <a:latin typeface="Century Gothic" panose="020B0502020202020204" pitchFamily="34" charset="0"/>
                </a:rPr>
                <a:t>10</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57" name="Rectangle 14">
            <a:extLst>
              <a:ext uri="{FF2B5EF4-FFF2-40B4-BE49-F238E27FC236}">
                <a16:creationId xmlns:a16="http://schemas.microsoft.com/office/drawing/2014/main" id="{25282955-3351-48D9-BBC1-C1427A45C6D4}"/>
              </a:ext>
            </a:extLst>
          </p:cNvPr>
          <p:cNvSpPr>
            <a:spLocks noChangeArrowheads="1"/>
          </p:cNvSpPr>
          <p:nvPr/>
        </p:nvSpPr>
        <p:spPr bwMode="auto">
          <a:xfrm>
            <a:off x="3366604" y="5448623"/>
            <a:ext cx="5713613" cy="466633"/>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defRPr/>
            </a:pPr>
            <a:r>
              <a:rPr lang="en-US" altLang="en-US" sz="1400" kern="0">
                <a:solidFill>
                  <a:srgbClr val="FFFFFF"/>
                </a:solidFill>
              </a:rPr>
              <a:t>If applicable, provide voter with instructions on time for providing the county board of elections with acceptable Photo ID and/or HAVA ID.</a:t>
            </a:r>
            <a:endParaRPr lang="en-US" altLang="en-US" sz="2000" kern="0">
              <a:solidFill>
                <a:prstClr val="black"/>
              </a:solidFill>
              <a:latin typeface="Arial" panose="020B0604020202020204" pitchFamily="34" charset="0"/>
            </a:endParaRPr>
          </a:p>
        </p:txBody>
      </p:sp>
      <p:grpSp>
        <p:nvGrpSpPr>
          <p:cNvPr id="58" name="Group 34">
            <a:extLst>
              <a:ext uri="{FF2B5EF4-FFF2-40B4-BE49-F238E27FC236}">
                <a16:creationId xmlns:a16="http://schemas.microsoft.com/office/drawing/2014/main" id="{220570FF-A3B7-4BF7-9D4F-4273B4F92F33}"/>
              </a:ext>
            </a:extLst>
          </p:cNvPr>
          <p:cNvGrpSpPr>
            <a:grpSpLocks/>
          </p:cNvGrpSpPr>
          <p:nvPr/>
        </p:nvGrpSpPr>
        <p:grpSpPr bwMode="auto">
          <a:xfrm>
            <a:off x="2924523" y="5560364"/>
            <a:ext cx="404125" cy="353221"/>
            <a:chOff x="106894566" y="110002658"/>
            <a:chExt cx="433972" cy="353211"/>
          </a:xfrm>
        </p:grpSpPr>
        <p:sp>
          <p:nvSpPr>
            <p:cNvPr id="59" name="AutoShape 35">
              <a:extLst>
                <a:ext uri="{FF2B5EF4-FFF2-40B4-BE49-F238E27FC236}">
                  <a16:creationId xmlns:a16="http://schemas.microsoft.com/office/drawing/2014/main" id="{688DCDD6-3232-43DE-9227-A16B47C7E3E3}"/>
                </a:ext>
              </a:extLst>
            </p:cNvPr>
            <p:cNvSpPr>
              <a:spLocks noChangeAspect="1" noChangeArrowheads="1"/>
            </p:cNvSpPr>
            <p:nvPr/>
          </p:nvSpPr>
          <p:spPr bwMode="auto">
            <a:xfrm>
              <a:off x="106936877" y="110002658"/>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60" name="Text Box 36">
              <a:extLst>
                <a:ext uri="{FF2B5EF4-FFF2-40B4-BE49-F238E27FC236}">
                  <a16:creationId xmlns:a16="http://schemas.microsoft.com/office/drawing/2014/main" id="{0864E9CD-651F-451F-BCE6-A80044CF7ACF}"/>
                </a:ext>
              </a:extLst>
            </p:cNvPr>
            <p:cNvSpPr txBox="1">
              <a:spLocks noChangeAspect="1" noChangeArrowheads="1"/>
            </p:cNvSpPr>
            <p:nvPr/>
          </p:nvSpPr>
          <p:spPr bwMode="auto">
            <a:xfrm>
              <a:off x="106894566" y="110002783"/>
              <a:ext cx="433972" cy="340785"/>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lang="en-US" altLang="en-US" sz="2000" b="1" kern="0">
                  <a:solidFill>
                    <a:srgbClr val="A0191D"/>
                  </a:solidFill>
                  <a:latin typeface="Century Gothic" panose="020B0502020202020204" pitchFamily="34" charset="0"/>
                </a:rPr>
                <a:t>11</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grpSp>
        <p:nvGrpSpPr>
          <p:cNvPr id="61" name="Group 25">
            <a:extLst>
              <a:ext uri="{FF2B5EF4-FFF2-40B4-BE49-F238E27FC236}">
                <a16:creationId xmlns:a16="http://schemas.microsoft.com/office/drawing/2014/main" id="{09195C55-3893-453D-9D50-6CB49148FC7F}"/>
              </a:ext>
            </a:extLst>
          </p:cNvPr>
          <p:cNvGrpSpPr>
            <a:grpSpLocks/>
          </p:cNvGrpSpPr>
          <p:nvPr/>
        </p:nvGrpSpPr>
        <p:grpSpPr bwMode="auto">
          <a:xfrm>
            <a:off x="2956519" y="2307528"/>
            <a:ext cx="317338" cy="369998"/>
            <a:chOff x="106923775" y="108800379"/>
            <a:chExt cx="340775" cy="369989"/>
          </a:xfrm>
        </p:grpSpPr>
        <p:sp>
          <p:nvSpPr>
            <p:cNvPr id="62" name="AutoShape 26">
              <a:extLst>
                <a:ext uri="{FF2B5EF4-FFF2-40B4-BE49-F238E27FC236}">
                  <a16:creationId xmlns:a16="http://schemas.microsoft.com/office/drawing/2014/main" id="{F6AD6259-F51B-4931-A14F-F0933EBD25D9}"/>
                </a:ext>
              </a:extLst>
            </p:cNvPr>
            <p:cNvSpPr>
              <a:spLocks noChangeAspect="1" noChangeArrowheads="1"/>
            </p:cNvSpPr>
            <p:nvPr/>
          </p:nvSpPr>
          <p:spPr bwMode="auto">
            <a:xfrm>
              <a:off x="106923775" y="108817157"/>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63" name="Text Box 27">
              <a:extLst>
                <a:ext uri="{FF2B5EF4-FFF2-40B4-BE49-F238E27FC236}">
                  <a16:creationId xmlns:a16="http://schemas.microsoft.com/office/drawing/2014/main" id="{DEEA4748-7BB5-4952-BD18-D9A0C1BAE4DA}"/>
                </a:ext>
              </a:extLst>
            </p:cNvPr>
            <p:cNvSpPr txBox="1">
              <a:spLocks noChangeAspect="1" noChangeArrowheads="1"/>
            </p:cNvSpPr>
            <p:nvPr/>
          </p:nvSpPr>
          <p:spPr bwMode="auto">
            <a:xfrm>
              <a:off x="106982498" y="108800379"/>
              <a:ext cx="245119" cy="326823"/>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lang="en-US" altLang="en-US" sz="2000" b="1" kern="0">
                  <a:solidFill>
                    <a:srgbClr val="A0191D"/>
                  </a:solidFill>
                  <a:latin typeface="Century Gothic" panose="020B0502020202020204" pitchFamily="34" charset="0"/>
                </a:rPr>
                <a:t>4</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64" name="TextBox 63">
            <a:extLst>
              <a:ext uri="{FF2B5EF4-FFF2-40B4-BE49-F238E27FC236}">
                <a16:creationId xmlns:a16="http://schemas.microsoft.com/office/drawing/2014/main" id="{08055DC7-7DE6-49A4-8739-19CF5498C6B2}"/>
              </a:ext>
            </a:extLst>
          </p:cNvPr>
          <p:cNvSpPr txBox="1"/>
          <p:nvPr/>
        </p:nvSpPr>
        <p:spPr>
          <a:xfrm>
            <a:off x="2682773" y="6000064"/>
            <a:ext cx="4556540" cy="246221"/>
          </a:xfrm>
          <a:prstGeom prst="rect">
            <a:avLst/>
          </a:prstGeom>
          <a:noFill/>
        </p:spPr>
        <p:txBody>
          <a:bodyPr wrap="square" rtlCol="0">
            <a:spAutoFit/>
          </a:bodyPr>
          <a:lstStyle/>
          <a:p>
            <a:r>
              <a:rPr lang="en-US" sz="1000" b="1">
                <a:solidFill>
                  <a:schemeClr val="bg1"/>
                </a:solidFill>
                <a:latin typeface="Century Gothic" panose="020B0502020202020204" pitchFamily="34" charset="0"/>
              </a:rPr>
              <a:t>Provisional Voting Procedure (SOSA/OVRD)</a:t>
            </a:r>
          </a:p>
        </p:txBody>
      </p:sp>
    </p:spTree>
    <p:custDataLst>
      <p:tags r:id="rId1"/>
    </p:custDataLst>
    <p:extLst>
      <p:ext uri="{BB962C8B-B14F-4D97-AF65-F5344CB8AC3E}">
        <p14:creationId xmlns:p14="http://schemas.microsoft.com/office/powerpoint/2010/main" val="3823170206"/>
      </p:ext>
    </p:extLst>
  </p:cSld>
  <p:clrMapOvr>
    <a:masterClrMapping/>
  </p:clrMapOvr>
  <p:extLst>
    <p:ext uri="{6950BFC3-D8DA-4A85-94F7-54DA5524770B}">
      <p188:commentRel xmlns:p188="http://schemas.microsoft.com/office/powerpoint/2018/8/main" r:id="rId4"/>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56">
            <a:extLst>
              <a:ext uri="{FF2B5EF4-FFF2-40B4-BE49-F238E27FC236}">
                <a16:creationId xmlns:a16="http://schemas.microsoft.com/office/drawing/2014/main" id="{F1C53983-5EC1-432E-9259-B9FF644C93BC}"/>
              </a:ext>
            </a:extLst>
          </p:cNvPr>
          <p:cNvSpPr>
            <a:spLocks noChangeArrowheads="1"/>
          </p:cNvSpPr>
          <p:nvPr/>
        </p:nvSpPr>
        <p:spPr bwMode="auto">
          <a:xfrm>
            <a:off x="2693864" y="6186203"/>
            <a:ext cx="6839515" cy="347511"/>
          </a:xfrm>
          <a:prstGeom prst="rect">
            <a:avLst/>
          </a:prstGeom>
          <a:solidFill>
            <a:srgbClr val="233962"/>
          </a:solidFill>
          <a:ln w="25400" algn="ctr">
            <a:solidFill>
              <a:srgbClr val="233962"/>
            </a:solidFill>
            <a:miter lim="800000"/>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pic>
        <p:nvPicPr>
          <p:cNvPr id="4" name="Picture 57" descr="logo_rec_elections_white_white">
            <a:extLst>
              <a:ext uri="{FF2B5EF4-FFF2-40B4-BE49-F238E27FC236}">
                <a16:creationId xmlns:a16="http://schemas.microsoft.com/office/drawing/2014/main" id="{820AEDFD-C2AF-450E-A469-8B68313D89A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93864" y="7450683"/>
            <a:ext cx="2571780" cy="466674"/>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pic>
      <p:sp>
        <p:nvSpPr>
          <p:cNvPr id="5" name="Text Box 58">
            <a:extLst>
              <a:ext uri="{FF2B5EF4-FFF2-40B4-BE49-F238E27FC236}">
                <a16:creationId xmlns:a16="http://schemas.microsoft.com/office/drawing/2014/main" id="{49E856D9-BFF7-432E-88B8-B977A138F072}"/>
              </a:ext>
            </a:extLst>
          </p:cNvPr>
          <p:cNvSpPr txBox="1">
            <a:spLocks noChangeArrowheads="1"/>
          </p:cNvSpPr>
          <p:nvPr/>
        </p:nvSpPr>
        <p:spPr bwMode="auto">
          <a:xfrm>
            <a:off x="3856159" y="6177388"/>
            <a:ext cx="5987116" cy="356326"/>
          </a:xfrm>
          <a:prstGeom prst="rect">
            <a:avLst/>
          </a:prstGeom>
          <a:solidFill>
            <a:srgbClr val="233962"/>
          </a:solidFill>
          <a:ln>
            <a:noFill/>
          </a:ln>
          <a:effectLst/>
        </p:spPr>
        <p:txBody>
          <a:bodyPr vert="horz" wrap="square" lIns="36576" tIns="36576" rIns="36576" bIns="36576" numCol="1" anchor="t" anchorCtr="0" compatLnSpc="1">
            <a:prstTxWarp prst="textNoShape">
              <a:avLst/>
            </a:prstTxWarp>
          </a:bodyPr>
          <a:lstStyle/>
          <a:p>
            <a:pPr lvl="0" algn="r" eaLnBrk="0" fontAlgn="base" hangingPunct="0">
              <a:spcBef>
                <a:spcPct val="0"/>
              </a:spcBef>
              <a:spcAft>
                <a:spcPct val="0"/>
              </a:spcAft>
            </a:pPr>
            <a:r>
              <a:rPr lang="en-US" altLang="en-US" sz="1000" b="1" kern="0">
                <a:solidFill>
                  <a:srgbClr val="FFFFFF"/>
                </a:solidFill>
                <a:latin typeface="Century Gothic" panose="020B0502020202020204" pitchFamily="34" charset="0"/>
              </a:rPr>
              <a:t>Help Station | 3 </a:t>
            </a:r>
          </a:p>
        </p:txBody>
      </p:sp>
      <p:sp>
        <p:nvSpPr>
          <p:cNvPr id="6" name="Text Box 59">
            <a:extLst>
              <a:ext uri="{FF2B5EF4-FFF2-40B4-BE49-F238E27FC236}">
                <a16:creationId xmlns:a16="http://schemas.microsoft.com/office/drawing/2014/main" id="{0149E9F4-9305-41B6-A9CC-CA0A7BEC629A}"/>
              </a:ext>
            </a:extLst>
          </p:cNvPr>
          <p:cNvSpPr txBox="1">
            <a:spLocks noChangeAspect="1" noChangeArrowheads="1"/>
          </p:cNvSpPr>
          <p:nvPr/>
        </p:nvSpPr>
        <p:spPr bwMode="auto">
          <a:xfrm>
            <a:off x="2658621" y="-779050"/>
            <a:ext cx="6874758" cy="493877"/>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ctr" defTabSz="914400" eaLnBrk="0" fontAlgn="base" latinLnBrk="0" hangingPunct="0">
              <a:lnSpc>
                <a:spcPct val="100000"/>
              </a:lnSpc>
              <a:spcBef>
                <a:spcPct val="0"/>
              </a:spcBef>
              <a:spcAft>
                <a:spcPct val="0"/>
              </a:spcAft>
              <a:buClrTx/>
              <a:buSzTx/>
              <a:buFontTx/>
              <a:buNone/>
              <a:tabLst/>
              <a:defRPr/>
            </a:pPr>
            <a:r>
              <a:rPr kumimoji="0" lang="en-US" altLang="en-US" sz="2800" b="1" i="0" u="none" strike="noStrike" kern="0" cap="none" spc="0" normalizeH="0" baseline="0" noProof="0">
                <a:ln>
                  <a:noFill/>
                </a:ln>
                <a:solidFill>
                  <a:srgbClr val="FFFFFF"/>
                </a:solidFill>
                <a:effectLst/>
                <a:uLnTx/>
                <a:uFillTx/>
                <a:latin typeface="Century Gothic" panose="020B0502020202020204" pitchFamily="34" charset="0"/>
              </a:rPr>
              <a:t>Step 4: Voter Status Review</a:t>
            </a:r>
            <a:endParaRPr kumimoji="0" lang="en-US" altLang="en-US" sz="2400" b="0" i="0" u="none" strike="noStrike" kern="0" cap="none" spc="0" normalizeH="0" baseline="0" noProof="0">
              <a:ln>
                <a:noFill/>
              </a:ln>
              <a:solidFill>
                <a:prstClr val="black"/>
              </a:solidFill>
              <a:effectLst/>
              <a:uLnTx/>
              <a:uFillTx/>
              <a:latin typeface="Arial" panose="020B0604020202020204" pitchFamily="34" charset="0"/>
            </a:endParaRPr>
          </a:p>
        </p:txBody>
      </p:sp>
      <p:sp>
        <p:nvSpPr>
          <p:cNvPr id="10" name="Text Box 2">
            <a:extLst>
              <a:ext uri="{FF2B5EF4-FFF2-40B4-BE49-F238E27FC236}">
                <a16:creationId xmlns:a16="http://schemas.microsoft.com/office/drawing/2014/main" id="{118C0AFA-2B38-4D0E-A987-9A9F27CC6DB9}"/>
              </a:ext>
            </a:extLst>
          </p:cNvPr>
          <p:cNvSpPr txBox="1">
            <a:spLocks noChangeArrowheads="1"/>
          </p:cNvSpPr>
          <p:nvPr/>
        </p:nvSpPr>
        <p:spPr bwMode="auto">
          <a:xfrm>
            <a:off x="2178636" y="527982"/>
            <a:ext cx="730250" cy="1095375"/>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200" b="1" i="0" u="none" strike="noStrike" cap="none" normalizeH="0" baseline="0">
                <a:ln>
                  <a:noFill/>
                </a:ln>
                <a:solidFill>
                  <a:srgbClr val="A0191D"/>
                </a:solidFill>
                <a:effectLst/>
                <a:latin typeface="Century Gothic" panose="020B050202020202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 name="Rectangle 3">
            <a:extLst>
              <a:ext uri="{FF2B5EF4-FFF2-40B4-BE49-F238E27FC236}">
                <a16:creationId xmlns:a16="http://schemas.microsoft.com/office/drawing/2014/main" id="{A909AC8C-EBAB-4422-BA6F-F2339472BA5D}"/>
              </a:ext>
            </a:extLst>
          </p:cNvPr>
          <p:cNvSpPr>
            <a:spLocks noChangeArrowheads="1"/>
          </p:cNvSpPr>
          <p:nvPr/>
        </p:nvSpPr>
        <p:spPr bwMode="auto">
          <a:xfrm>
            <a:off x="2748265" y="949868"/>
            <a:ext cx="7059764" cy="930352"/>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r>
              <a:rPr kumimoji="0" lang="en-US" altLang="en-US" sz="1600" i="0" u="none" strike="noStrike" cap="none" normalizeH="0" baseline="0">
                <a:ln>
                  <a:noFill/>
                </a:ln>
                <a:solidFill>
                  <a:srgbClr val="FFFFFF"/>
                </a:solidFill>
                <a:effectLst/>
                <a:latin typeface="Calibri" panose="020F0502020204030204" pitchFamily="34" charset="0"/>
              </a:rPr>
              <a:t>Provide the voter with the </a:t>
            </a:r>
            <a:r>
              <a:rPr kumimoji="0" lang="en-US" altLang="en-US" sz="1600" b="1" i="0" u="none" strike="noStrike" cap="none" normalizeH="0" baseline="0">
                <a:ln>
                  <a:noFill/>
                </a:ln>
                <a:solidFill>
                  <a:srgbClr val="FFFFFF"/>
                </a:solidFill>
                <a:effectLst/>
                <a:latin typeface="Calibri" panose="020F0502020204030204" pitchFamily="34" charset="0"/>
              </a:rPr>
              <a:t>Provisional Voter </a:t>
            </a:r>
            <a:r>
              <a:rPr lang="en-US" altLang="en-US" sz="1600" b="1">
                <a:solidFill>
                  <a:srgbClr val="FFFFFF"/>
                </a:solidFill>
                <a:latin typeface="Calibri" panose="020F0502020204030204" pitchFamily="34" charset="0"/>
              </a:rPr>
              <a:t>Instructions</a:t>
            </a:r>
            <a:r>
              <a:rPr lang="en-US" altLang="en-US" sz="1600">
                <a:solidFill>
                  <a:srgbClr val="FFFFFF"/>
                </a:solidFill>
                <a:latin typeface="Calibri" panose="020F0502020204030204" pitchFamily="34" charset="0"/>
              </a:rPr>
              <a:t>. If voting provisionally due to a Photo ID exception provide voter with the Photo ID Exception Form. (</a:t>
            </a:r>
            <a:r>
              <a:rPr lang="en-US" altLang="en-US" sz="1400">
                <a:solidFill>
                  <a:srgbClr val="FFFFFF"/>
                </a:solidFill>
                <a:latin typeface="Calibri" panose="020F0502020204030204" pitchFamily="34" charset="0"/>
              </a:rPr>
              <a:t>If a voter has an Exception they do not have to return before canvass)</a:t>
            </a:r>
            <a:endParaRPr lang="en-US" altLang="en-US" sz="2400" i="0" u="none" strike="noStrike" cap="none" normalizeH="0" baseline="0">
              <a:ln>
                <a:noFill/>
              </a:ln>
              <a:solidFill>
                <a:schemeClr val="tx1"/>
              </a:solidFill>
              <a:effectLst/>
              <a:latin typeface="Arial" panose="020B0604020202020204" pitchFamily="34" charset="0"/>
              <a:cs typeface="Arial" panose="020B0604020202020204" pitchFamily="34" charset="0"/>
            </a:endParaRPr>
          </a:p>
        </p:txBody>
      </p:sp>
      <p:sp>
        <p:nvSpPr>
          <p:cNvPr id="9" name="Rectangle 2">
            <a:extLst>
              <a:ext uri="{FF2B5EF4-FFF2-40B4-BE49-F238E27FC236}">
                <a16:creationId xmlns:a16="http://schemas.microsoft.com/office/drawing/2014/main" id="{762BC3B2-B5C0-41A8-B5B6-94F1324E775F}"/>
              </a:ext>
            </a:extLst>
          </p:cNvPr>
          <p:cNvSpPr>
            <a:spLocks noChangeArrowheads="1"/>
          </p:cNvSpPr>
          <p:nvPr/>
        </p:nvSpPr>
        <p:spPr bwMode="auto">
          <a:xfrm>
            <a:off x="2742734" y="683280"/>
            <a:ext cx="2412362" cy="266589"/>
          </a:xfrm>
          <a:prstGeom prst="rect">
            <a:avLst/>
          </a:prstGeom>
          <a:solidFill>
            <a:srgbClr val="B1CFE5"/>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233962"/>
                </a:solidFill>
                <a:effectLst/>
                <a:latin typeface="Calibri" panose="020F0502020204030204" pitchFamily="34" charset="0"/>
              </a:rPr>
              <a:t>Provisional Voting Reason</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13" name="Rectangle 3">
            <a:extLst>
              <a:ext uri="{FF2B5EF4-FFF2-40B4-BE49-F238E27FC236}">
                <a16:creationId xmlns:a16="http://schemas.microsoft.com/office/drawing/2014/main" id="{A7A12F23-FFD4-41EB-BF6E-65F9EE0209DB}"/>
              </a:ext>
            </a:extLst>
          </p:cNvPr>
          <p:cNvSpPr>
            <a:spLocks noChangeArrowheads="1"/>
          </p:cNvSpPr>
          <p:nvPr/>
        </p:nvSpPr>
        <p:spPr bwMode="auto">
          <a:xfrm>
            <a:off x="2748265" y="2084303"/>
            <a:ext cx="7059764" cy="989057"/>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eaLnBrk="0" fontAlgn="base" hangingPunct="0">
              <a:spcBef>
                <a:spcPct val="0"/>
              </a:spcBef>
              <a:spcAft>
                <a:spcPct val="0"/>
              </a:spcAft>
            </a:pPr>
            <a:r>
              <a:rPr kumimoji="0" lang="en-US" altLang="en-US" sz="1600" i="0" u="none" strike="noStrike" cap="none" normalizeH="0" baseline="0">
                <a:ln>
                  <a:noFill/>
                </a:ln>
                <a:solidFill>
                  <a:srgbClr val="FFFFFF"/>
                </a:solidFill>
                <a:effectLst/>
                <a:latin typeface="Calibri"/>
                <a:cs typeface="Calibri"/>
              </a:rPr>
              <a:t>Show the voter their </a:t>
            </a:r>
            <a:r>
              <a:rPr kumimoji="0" lang="en-US" altLang="en-US" sz="1600" b="1" i="0" u="none" strike="noStrike" cap="none" normalizeH="0" baseline="0">
                <a:ln>
                  <a:noFill/>
                </a:ln>
                <a:solidFill>
                  <a:srgbClr val="FFFFFF"/>
                </a:solidFill>
                <a:effectLst/>
                <a:latin typeface="Calibri"/>
                <a:cs typeface="Calibri"/>
              </a:rPr>
              <a:t>Provisional Id</a:t>
            </a:r>
            <a:r>
              <a:rPr lang="en-US" altLang="en-US" sz="1600" b="1">
                <a:solidFill>
                  <a:srgbClr val="FFFFFF"/>
                </a:solidFill>
                <a:latin typeface="Calibri"/>
                <a:cs typeface="Calibri"/>
              </a:rPr>
              <a:t>entification Number </a:t>
            </a:r>
            <a:r>
              <a:rPr lang="en-US" altLang="en-US" sz="1600">
                <a:solidFill>
                  <a:srgbClr val="FFFFFF"/>
                </a:solidFill>
                <a:latin typeface="Calibri"/>
                <a:cs typeface="Calibri"/>
              </a:rPr>
              <a:t>on the instructions. A voter can use the PIN to check the status of their provisional application. This information will be available </a:t>
            </a:r>
            <a:r>
              <a:rPr lang="en-US" altLang="en-US" sz="1600" b="1">
                <a:solidFill>
                  <a:srgbClr val="FFFFFF"/>
                </a:solidFill>
                <a:latin typeface="Calibri"/>
                <a:cs typeface="Calibri"/>
              </a:rPr>
              <a:t>7 days </a:t>
            </a:r>
            <a:r>
              <a:rPr lang="en-US" altLang="en-US" sz="1600">
                <a:solidFill>
                  <a:srgbClr val="FFFFFF"/>
                </a:solidFill>
                <a:latin typeface="Calibri"/>
                <a:cs typeface="Calibri"/>
              </a:rPr>
              <a:t>(for municipal elections in Sept./Oct.) or </a:t>
            </a:r>
            <a:r>
              <a:rPr lang="en-US" altLang="en-US" sz="1600" b="1">
                <a:solidFill>
                  <a:srgbClr val="FFFFFF"/>
                </a:solidFill>
                <a:latin typeface="Calibri"/>
                <a:cs typeface="Calibri"/>
              </a:rPr>
              <a:t>10</a:t>
            </a:r>
            <a:r>
              <a:rPr lang="en-US" altLang="en-US" sz="1600">
                <a:solidFill>
                  <a:srgbClr val="FFFFFF"/>
                </a:solidFill>
                <a:latin typeface="Calibri"/>
                <a:cs typeface="Calibri"/>
              </a:rPr>
              <a:t> days (for all other elections) after the date of the election.</a:t>
            </a:r>
            <a:endParaRPr lang="en-US" altLang="en-US" sz="2400" i="0" u="none" strike="noStrike" cap="none" normalizeH="0" baseline="0">
              <a:ln>
                <a:noFill/>
              </a:ln>
              <a:solidFill>
                <a:schemeClr val="tx1"/>
              </a:solidFill>
              <a:effectLst/>
              <a:latin typeface="Calibri"/>
              <a:cs typeface="Calibri"/>
            </a:endParaRPr>
          </a:p>
        </p:txBody>
      </p:sp>
      <p:sp>
        <p:nvSpPr>
          <p:cNvPr id="17" name="Rectangle 2">
            <a:extLst>
              <a:ext uri="{FF2B5EF4-FFF2-40B4-BE49-F238E27FC236}">
                <a16:creationId xmlns:a16="http://schemas.microsoft.com/office/drawing/2014/main" id="{039ABA61-C1D0-44B6-AA46-A14D77F3853B}"/>
              </a:ext>
            </a:extLst>
          </p:cNvPr>
          <p:cNvSpPr>
            <a:spLocks noChangeArrowheads="1"/>
          </p:cNvSpPr>
          <p:nvPr/>
        </p:nvSpPr>
        <p:spPr bwMode="auto">
          <a:xfrm>
            <a:off x="2742735" y="1827439"/>
            <a:ext cx="1641257" cy="323673"/>
          </a:xfrm>
          <a:prstGeom prst="rect">
            <a:avLst/>
          </a:prstGeom>
          <a:solidFill>
            <a:srgbClr val="B1CFE5"/>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233962"/>
                </a:solidFill>
                <a:effectLst/>
                <a:latin typeface="Calibri" panose="020F0502020204030204" pitchFamily="34" charset="0"/>
              </a:rPr>
              <a:t>PIN</a:t>
            </a:r>
            <a:endParaRPr kumimoji="0" lang="en-US" altLang="en-US" sz="2000" b="0" i="0" u="none" strike="noStrike" cap="none" normalizeH="0" baseline="0">
              <a:ln>
                <a:noFill/>
              </a:ln>
              <a:solidFill>
                <a:schemeClr val="tx1"/>
              </a:solidFill>
              <a:effectLst/>
              <a:latin typeface="Arial" panose="020B0604020202020204" pitchFamily="34" charset="0"/>
            </a:endParaRPr>
          </a:p>
        </p:txBody>
      </p:sp>
      <p:sp>
        <p:nvSpPr>
          <p:cNvPr id="20" name="TextBox 19">
            <a:extLst>
              <a:ext uri="{FF2B5EF4-FFF2-40B4-BE49-F238E27FC236}">
                <a16:creationId xmlns:a16="http://schemas.microsoft.com/office/drawing/2014/main" id="{1386CF1C-1104-4872-8439-961ED48C350E}"/>
              </a:ext>
            </a:extLst>
          </p:cNvPr>
          <p:cNvSpPr txBox="1"/>
          <p:nvPr/>
        </p:nvSpPr>
        <p:spPr>
          <a:xfrm>
            <a:off x="2682773" y="6166470"/>
            <a:ext cx="4556540" cy="246221"/>
          </a:xfrm>
          <a:prstGeom prst="rect">
            <a:avLst/>
          </a:prstGeom>
          <a:noFill/>
        </p:spPr>
        <p:txBody>
          <a:bodyPr wrap="square" rtlCol="0">
            <a:spAutoFit/>
          </a:bodyPr>
          <a:lstStyle/>
          <a:p>
            <a:r>
              <a:rPr lang="en-US" sz="1000" b="1">
                <a:solidFill>
                  <a:schemeClr val="bg1"/>
                </a:solidFill>
                <a:latin typeface="Century Gothic" panose="020B0502020202020204" pitchFamily="34" charset="0"/>
              </a:rPr>
              <a:t>Provisional Voter Instructions</a:t>
            </a:r>
          </a:p>
        </p:txBody>
      </p:sp>
      <p:sp>
        <p:nvSpPr>
          <p:cNvPr id="21" name="Text Box 7">
            <a:extLst>
              <a:ext uri="{FF2B5EF4-FFF2-40B4-BE49-F238E27FC236}">
                <a16:creationId xmlns:a16="http://schemas.microsoft.com/office/drawing/2014/main" id="{13A112B6-B07A-4C9A-9ADC-701B688727D2}"/>
              </a:ext>
            </a:extLst>
          </p:cNvPr>
          <p:cNvSpPr txBox="1">
            <a:spLocks noChangeArrowheads="1"/>
          </p:cNvSpPr>
          <p:nvPr/>
        </p:nvSpPr>
        <p:spPr bwMode="auto">
          <a:xfrm>
            <a:off x="3563363" y="138743"/>
            <a:ext cx="5682270" cy="453016"/>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2800" b="1" i="0" u="none" strike="noStrike" kern="0" cap="none" spc="0" normalizeH="0" baseline="0" noProof="0">
                <a:ln>
                  <a:noFill/>
                </a:ln>
                <a:solidFill>
                  <a:srgbClr val="233962"/>
                </a:solidFill>
                <a:effectLst/>
                <a:uLnTx/>
                <a:uFillTx/>
                <a:latin typeface="Century Gothic" panose="020B0502020202020204" pitchFamily="34" charset="0"/>
              </a:rPr>
              <a:t>Provisional Voter Instructions</a:t>
            </a:r>
            <a:endParaRPr kumimoji="0" lang="en-US" altLang="en-US" sz="2400" b="0" i="0" u="none" strike="noStrike" kern="0" cap="none" spc="0" normalizeH="0" baseline="0" noProof="0">
              <a:ln>
                <a:noFill/>
              </a:ln>
              <a:solidFill>
                <a:prstClr val="black"/>
              </a:solidFill>
              <a:effectLst/>
              <a:uLnTx/>
              <a:uFillTx/>
              <a:latin typeface="Arial" panose="020B0604020202020204" pitchFamily="34" charset="0"/>
            </a:endParaRPr>
          </a:p>
        </p:txBody>
      </p:sp>
      <p:sp>
        <p:nvSpPr>
          <p:cNvPr id="22" name="Text Box 2">
            <a:extLst>
              <a:ext uri="{FF2B5EF4-FFF2-40B4-BE49-F238E27FC236}">
                <a16:creationId xmlns:a16="http://schemas.microsoft.com/office/drawing/2014/main" id="{4EF66B2D-C6C3-4AB4-9625-4A2C4971A60E}"/>
              </a:ext>
            </a:extLst>
          </p:cNvPr>
          <p:cNvSpPr txBox="1">
            <a:spLocks noChangeArrowheads="1"/>
          </p:cNvSpPr>
          <p:nvPr/>
        </p:nvSpPr>
        <p:spPr bwMode="auto">
          <a:xfrm>
            <a:off x="2178636" y="1793271"/>
            <a:ext cx="730250" cy="1363320"/>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7200" b="1">
                <a:solidFill>
                  <a:srgbClr val="A0191D"/>
                </a:solidFill>
                <a:latin typeface="Century Gothic" panose="020B050202020202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 name="Rectangle 3">
            <a:extLst>
              <a:ext uri="{FF2B5EF4-FFF2-40B4-BE49-F238E27FC236}">
                <a16:creationId xmlns:a16="http://schemas.microsoft.com/office/drawing/2014/main" id="{5795135B-1288-4F45-979E-EC8B293A57C5}"/>
              </a:ext>
            </a:extLst>
          </p:cNvPr>
          <p:cNvSpPr>
            <a:spLocks noChangeArrowheads="1"/>
          </p:cNvSpPr>
          <p:nvPr/>
        </p:nvSpPr>
        <p:spPr bwMode="auto">
          <a:xfrm>
            <a:off x="2783511" y="3456332"/>
            <a:ext cx="7059764" cy="1624337"/>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eaLnBrk="0" fontAlgn="base" hangingPunct="0">
              <a:spcBef>
                <a:spcPct val="0"/>
              </a:spcBef>
              <a:spcAft>
                <a:spcPct val="0"/>
              </a:spcAft>
            </a:pPr>
            <a:r>
              <a:rPr kumimoji="0" lang="en-US" altLang="en-US" sz="1500" i="0" u="none" strike="noStrike" cap="none" normalizeH="0" baseline="0">
                <a:ln>
                  <a:noFill/>
                </a:ln>
                <a:solidFill>
                  <a:srgbClr val="FFFFFF"/>
                </a:solidFill>
                <a:effectLst/>
                <a:latin typeface="Calibri"/>
                <a:cs typeface="Calibri"/>
              </a:rPr>
              <a:t>If the voter voted provisionally due to ID NOT PROVIDED – NO EXCEPTION FORM/RETURN WITH ID (because the voter will bring their Photo ID to the county board office and/or is unable to provide an acceptable form of </a:t>
            </a:r>
            <a:r>
              <a:rPr lang="en-US" altLang="en-US" sz="1500">
                <a:solidFill>
                  <a:srgbClr val="FFFFFF"/>
                </a:solidFill>
                <a:latin typeface="Calibri"/>
                <a:cs typeface="Calibri"/>
              </a:rPr>
              <a:t>HAVA ID</a:t>
            </a:r>
            <a:r>
              <a:rPr kumimoji="0" lang="en-US" altLang="en-US" sz="1500" i="0" u="none" strike="noStrike" cap="none" normalizeH="0" baseline="0">
                <a:ln>
                  <a:noFill/>
                </a:ln>
                <a:solidFill>
                  <a:srgbClr val="FFFFFF"/>
                </a:solidFill>
                <a:effectLst/>
                <a:latin typeface="Calibri"/>
                <a:cs typeface="Calibri"/>
              </a:rPr>
              <a:t>),</a:t>
            </a:r>
            <a:r>
              <a:rPr kumimoji="0" lang="en-US" altLang="en-US" sz="1500" b="1" i="0" u="none" strike="noStrike" cap="none" normalizeH="0" baseline="0">
                <a:ln>
                  <a:noFill/>
                </a:ln>
                <a:solidFill>
                  <a:srgbClr val="FFFFFF"/>
                </a:solidFill>
                <a:effectLst/>
                <a:latin typeface="Calibri"/>
                <a:cs typeface="Calibri"/>
              </a:rPr>
              <a:t> </a:t>
            </a:r>
            <a:r>
              <a:rPr kumimoji="0" lang="en-US" altLang="en-US" sz="1500" i="0" u="none" strike="noStrike" cap="none" normalizeH="0" baseline="0">
                <a:ln>
                  <a:noFill/>
                </a:ln>
                <a:solidFill>
                  <a:srgbClr val="FFFFFF"/>
                </a:solidFill>
                <a:effectLst/>
                <a:latin typeface="Calibri"/>
                <a:cs typeface="Calibri"/>
              </a:rPr>
              <a:t>inform the voter that they must provide the county board of elections with the ID no later than 5:00 pm on the day before canvass.</a:t>
            </a:r>
            <a:r>
              <a:rPr lang="en-US" altLang="en-US" sz="1500">
                <a:solidFill>
                  <a:srgbClr val="FFFFFF"/>
                </a:solidFill>
                <a:latin typeface="Calibri"/>
                <a:cs typeface="Calibri"/>
              </a:rPr>
              <a:t> </a:t>
            </a:r>
            <a:endParaRPr kumimoji="0" lang="en-US" altLang="en-US" sz="1500" i="0" u="none" strike="noStrike" cap="none" normalizeH="0" baseline="0">
              <a:ln>
                <a:noFill/>
              </a:ln>
              <a:solidFill>
                <a:srgbClr val="FFFFFF"/>
              </a:solidFill>
              <a:effectLst/>
              <a:latin typeface="Calibri" panose="020F0502020204030204" pitchFamily="34" charset="0"/>
            </a:endParaRPr>
          </a:p>
          <a:p>
            <a:pPr eaLnBrk="0" fontAlgn="base" hangingPunct="0">
              <a:spcBef>
                <a:spcPct val="0"/>
              </a:spcBef>
              <a:spcAft>
                <a:spcPct val="0"/>
              </a:spcAft>
            </a:pPr>
            <a:r>
              <a:rPr kumimoji="0" lang="en-US" altLang="en-US" sz="1500" i="0" u="none" strike="noStrike" cap="none" normalizeH="0" baseline="0">
                <a:ln>
                  <a:noFill/>
                </a:ln>
                <a:solidFill>
                  <a:srgbClr val="FFFFFF"/>
                </a:solidFill>
                <a:effectLst/>
                <a:latin typeface="Calibri"/>
                <a:cs typeface="Calibri"/>
              </a:rPr>
              <a:t>*Remind voter that Photo ID must be provided in person but HAVA ID can be mailed/faxed/emailed.</a:t>
            </a:r>
            <a:r>
              <a:rPr lang="en-US" altLang="en-US" sz="1500">
                <a:solidFill>
                  <a:srgbClr val="FFFFFF"/>
                </a:solidFill>
                <a:latin typeface="Calibri"/>
                <a:cs typeface="Calibri"/>
              </a:rPr>
              <a:t> </a:t>
            </a:r>
            <a:endParaRPr lang="en-US" altLang="en-US" sz="1500" i="0" u="none" strike="noStrike" cap="none" normalizeH="0" baseline="0">
              <a:ln>
                <a:noFill/>
              </a:ln>
              <a:solidFill>
                <a:srgbClr val="FFFFFF"/>
              </a:solidFill>
              <a:effectLst/>
              <a:latin typeface="Calibri" panose="020F0502020204030204" pitchFamily="34" charset="0"/>
              <a:cs typeface="Calibri"/>
            </a:endParaRPr>
          </a:p>
          <a:p>
            <a:pPr lvl="0" algn="ctr" eaLnBrk="0" fontAlgn="base" hangingPunct="0">
              <a:spcBef>
                <a:spcPct val="0"/>
              </a:spcBef>
              <a:spcAft>
                <a:spcPct val="0"/>
              </a:spcAft>
            </a:pPr>
            <a:r>
              <a:rPr lang="en-US" altLang="en-US" sz="1500">
                <a:solidFill>
                  <a:srgbClr val="FFFFFF"/>
                </a:solidFill>
                <a:latin typeface="Calibri" panose="020F0502020204030204" pitchFamily="34" charset="0"/>
              </a:rPr>
              <a:t> *</a:t>
            </a:r>
            <a:r>
              <a:rPr kumimoji="0" lang="en-US" altLang="en-US" sz="1500" i="0" u="none" strike="noStrike" cap="none" normalizeH="0" baseline="0">
                <a:ln>
                  <a:noFill/>
                </a:ln>
                <a:solidFill>
                  <a:srgbClr val="FFFFFF"/>
                </a:solidFill>
                <a:effectLst/>
                <a:latin typeface="Calibri" panose="020F0502020204030204" pitchFamily="34" charset="0"/>
              </a:rPr>
              <a:t>Be sure to provide “Notice to No ID Voters” (HAVA) or “Common ID  Flyer” (Photo ID).</a:t>
            </a:r>
            <a:endParaRPr kumimoji="0" lang="en-US" altLang="en-US" sz="1500" i="0" u="none" strike="noStrike" cap="none" normalizeH="0" baseline="0">
              <a:ln>
                <a:noFill/>
              </a:ln>
              <a:solidFill>
                <a:schemeClr val="tx1"/>
              </a:solidFill>
              <a:effectLst/>
              <a:latin typeface="Arial" panose="020B0604020202020204" pitchFamily="34" charset="0"/>
            </a:endParaRPr>
          </a:p>
        </p:txBody>
      </p:sp>
      <p:sp>
        <p:nvSpPr>
          <p:cNvPr id="24" name="Rectangle 2">
            <a:extLst>
              <a:ext uri="{FF2B5EF4-FFF2-40B4-BE49-F238E27FC236}">
                <a16:creationId xmlns:a16="http://schemas.microsoft.com/office/drawing/2014/main" id="{DC367842-2169-49B1-9801-651589B18E1E}"/>
              </a:ext>
            </a:extLst>
          </p:cNvPr>
          <p:cNvSpPr>
            <a:spLocks noChangeArrowheads="1"/>
          </p:cNvSpPr>
          <p:nvPr/>
        </p:nvSpPr>
        <p:spPr bwMode="auto">
          <a:xfrm>
            <a:off x="2777981" y="3199469"/>
            <a:ext cx="1641257" cy="260059"/>
          </a:xfrm>
          <a:prstGeom prst="rect">
            <a:avLst/>
          </a:prstGeom>
          <a:solidFill>
            <a:srgbClr val="B1CFE5"/>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lang="en-US" altLang="en-US" sz="1600" b="1">
                <a:solidFill>
                  <a:srgbClr val="233962"/>
                </a:solidFill>
                <a:latin typeface="Calibri" panose="020F0502020204030204" pitchFamily="34" charset="0"/>
              </a:rPr>
              <a:t>NO ID</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25" name="Text Box 2">
            <a:extLst>
              <a:ext uri="{FF2B5EF4-FFF2-40B4-BE49-F238E27FC236}">
                <a16:creationId xmlns:a16="http://schemas.microsoft.com/office/drawing/2014/main" id="{9808A9C0-AC0A-42E7-82F8-76C29ABDB878}"/>
              </a:ext>
            </a:extLst>
          </p:cNvPr>
          <p:cNvSpPr txBox="1">
            <a:spLocks noChangeArrowheads="1"/>
          </p:cNvSpPr>
          <p:nvPr/>
        </p:nvSpPr>
        <p:spPr bwMode="auto">
          <a:xfrm>
            <a:off x="2213882" y="3120309"/>
            <a:ext cx="730250" cy="1095375"/>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200" b="1" i="0" u="none" strike="noStrike" cap="none" normalizeH="0" baseline="0">
                <a:ln>
                  <a:noFill/>
                </a:ln>
                <a:solidFill>
                  <a:srgbClr val="A0191D"/>
                </a:solidFill>
                <a:effectLst/>
                <a:latin typeface="Century Gothic" panose="020B0502020202020204" pitchFamily="34" charset="0"/>
              </a:rPr>
              <a:t>3</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6" name="Rectangle 3">
            <a:extLst>
              <a:ext uri="{FF2B5EF4-FFF2-40B4-BE49-F238E27FC236}">
                <a16:creationId xmlns:a16="http://schemas.microsoft.com/office/drawing/2014/main" id="{1ABD6517-A49E-4ADD-A5E7-1A7690118A92}"/>
              </a:ext>
            </a:extLst>
          </p:cNvPr>
          <p:cNvSpPr>
            <a:spLocks noChangeArrowheads="1"/>
          </p:cNvSpPr>
          <p:nvPr/>
        </p:nvSpPr>
        <p:spPr bwMode="auto">
          <a:xfrm>
            <a:off x="2783511" y="5385549"/>
            <a:ext cx="7059764" cy="609141"/>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pPr>
            <a:r>
              <a:rPr kumimoji="0" lang="en-US" altLang="en-US" sz="1600" i="0" u="none" strike="noStrike" cap="none" normalizeH="0" baseline="0">
                <a:ln>
                  <a:noFill/>
                </a:ln>
                <a:solidFill>
                  <a:srgbClr val="FFFFFF"/>
                </a:solidFill>
                <a:effectLst/>
                <a:latin typeface="Calibri" panose="020F0502020204030204" pitchFamily="34" charset="0"/>
              </a:rPr>
              <a:t>Inform the voter of the date the county canvass day will be held: </a:t>
            </a:r>
            <a:endParaRPr lang="en-US"/>
          </a:p>
          <a:p>
            <a:pPr eaLnBrk="0" fontAlgn="base" hangingPunct="0">
              <a:spcBef>
                <a:spcPct val="0"/>
              </a:spcBef>
              <a:spcAft>
                <a:spcPct val="0"/>
              </a:spcAft>
            </a:pPr>
            <a:r>
              <a:rPr lang="en-US" altLang="en-US" sz="1600" b="1">
                <a:solidFill>
                  <a:srgbClr val="FFFFFF"/>
                </a:solidFill>
                <a:latin typeface="Calibri"/>
                <a:cs typeface="Calibri"/>
              </a:rPr>
              <a:t>7 days </a:t>
            </a:r>
            <a:r>
              <a:rPr lang="en-US" altLang="en-US" sz="1600">
                <a:solidFill>
                  <a:srgbClr val="FFFFFF"/>
                </a:solidFill>
                <a:latin typeface="Calibri"/>
                <a:cs typeface="Calibri"/>
              </a:rPr>
              <a:t>(for municipal elections in Sept./Oct.) or </a:t>
            </a:r>
            <a:r>
              <a:rPr kumimoji="0" lang="en-US" altLang="en-US" sz="1600" b="1" i="0" u="none" strike="noStrike" cap="none" normalizeH="0" baseline="0">
                <a:ln>
                  <a:noFill/>
                </a:ln>
                <a:solidFill>
                  <a:srgbClr val="FFFFFF"/>
                </a:solidFill>
                <a:effectLst/>
                <a:latin typeface="Calibri"/>
                <a:cs typeface="Calibri"/>
              </a:rPr>
              <a:t>10 days </a:t>
            </a:r>
            <a:r>
              <a:rPr kumimoji="0" lang="en-US" altLang="en-US" sz="1600" i="0" u="none" strike="noStrike" cap="none" normalizeH="0" baseline="0">
                <a:ln>
                  <a:noFill/>
                </a:ln>
                <a:solidFill>
                  <a:srgbClr val="FFFFFF"/>
                </a:solidFill>
                <a:effectLst/>
                <a:latin typeface="Calibri"/>
                <a:cs typeface="Calibri"/>
              </a:rPr>
              <a:t>after Election Day.</a:t>
            </a:r>
            <a:endParaRPr lang="en-US" altLang="en-US" sz="2400" i="0" u="none" strike="noStrike" cap="none" normalizeH="0" baseline="0">
              <a:ln>
                <a:noFill/>
              </a:ln>
              <a:solidFill>
                <a:schemeClr val="tx1"/>
              </a:solidFill>
              <a:effectLst/>
              <a:latin typeface="Calibri"/>
              <a:cs typeface="Calibri"/>
            </a:endParaRPr>
          </a:p>
        </p:txBody>
      </p:sp>
      <p:sp>
        <p:nvSpPr>
          <p:cNvPr id="27" name="Rectangle 2">
            <a:extLst>
              <a:ext uri="{FF2B5EF4-FFF2-40B4-BE49-F238E27FC236}">
                <a16:creationId xmlns:a16="http://schemas.microsoft.com/office/drawing/2014/main" id="{9605221F-EFD1-447A-B402-BA98CAA5AB96}"/>
              </a:ext>
            </a:extLst>
          </p:cNvPr>
          <p:cNvSpPr>
            <a:spLocks noChangeArrowheads="1"/>
          </p:cNvSpPr>
          <p:nvPr/>
        </p:nvSpPr>
        <p:spPr bwMode="auto">
          <a:xfrm>
            <a:off x="2777981" y="5128686"/>
            <a:ext cx="1926541" cy="256864"/>
          </a:xfrm>
          <a:prstGeom prst="rect">
            <a:avLst/>
          </a:prstGeom>
          <a:solidFill>
            <a:srgbClr val="B1CFE5"/>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233962"/>
                </a:solidFill>
                <a:effectLst/>
                <a:latin typeface="Calibri" panose="020F0502020204030204" pitchFamily="34" charset="0"/>
              </a:rPr>
              <a:t>County Canvass Day</a:t>
            </a:r>
            <a:endParaRPr kumimoji="0" lang="en-US" altLang="en-US" sz="2400" b="0" i="0" u="none" strike="noStrike" cap="none" normalizeH="0" baseline="0">
              <a:ln>
                <a:noFill/>
              </a:ln>
              <a:solidFill>
                <a:schemeClr val="tx1"/>
              </a:solidFill>
              <a:effectLst/>
              <a:latin typeface="Arial" panose="020B0604020202020204" pitchFamily="34" charset="0"/>
            </a:endParaRPr>
          </a:p>
        </p:txBody>
      </p:sp>
      <p:sp>
        <p:nvSpPr>
          <p:cNvPr id="28" name="Text Box 2">
            <a:extLst>
              <a:ext uri="{FF2B5EF4-FFF2-40B4-BE49-F238E27FC236}">
                <a16:creationId xmlns:a16="http://schemas.microsoft.com/office/drawing/2014/main" id="{886DF751-F0E4-430A-88DE-5B7188C228E1}"/>
              </a:ext>
            </a:extLst>
          </p:cNvPr>
          <p:cNvSpPr txBox="1">
            <a:spLocks noChangeArrowheads="1"/>
          </p:cNvSpPr>
          <p:nvPr/>
        </p:nvSpPr>
        <p:spPr bwMode="auto">
          <a:xfrm>
            <a:off x="2213882" y="4927501"/>
            <a:ext cx="730250" cy="1095375"/>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200" b="1" i="0" u="none" strike="noStrike" cap="none" normalizeH="0" baseline="0">
                <a:ln>
                  <a:noFill/>
                </a:ln>
                <a:solidFill>
                  <a:srgbClr val="A0191D"/>
                </a:solidFill>
                <a:effectLst/>
                <a:latin typeface="Century Gothic" panose="020B0502020202020204" pitchFamily="34" charset="0"/>
              </a:rPr>
              <a:t>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custDataLst>
      <p:tags r:id="rId1"/>
    </p:custDataLst>
    <p:extLst>
      <p:ext uri="{BB962C8B-B14F-4D97-AF65-F5344CB8AC3E}">
        <p14:creationId xmlns:p14="http://schemas.microsoft.com/office/powerpoint/2010/main" val="4122208038"/>
      </p:ext>
    </p:extLst>
  </p:cSld>
  <p:clrMapOvr>
    <a:masterClrMapping/>
  </p:clrMapOvr>
  <p:extLst>
    <p:ext uri="{6950BFC3-D8DA-4A85-94F7-54DA5524770B}">
      <p188:commentRel xmlns:p188="http://schemas.microsoft.com/office/powerpoint/2018/8/main" r:id="rId4"/>
    </p:ext>
  </p:extLs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id="{E13BED28-20D0-455A-834F-E2A1E7D41426}"/>
              </a:ext>
            </a:extLst>
          </p:cNvPr>
          <p:cNvSpPr>
            <a:spLocks noChangeArrowheads="1"/>
          </p:cNvSpPr>
          <p:nvPr/>
        </p:nvSpPr>
        <p:spPr bwMode="auto">
          <a:xfrm>
            <a:off x="2676525" y="6166448"/>
            <a:ext cx="6838950" cy="347481"/>
          </a:xfrm>
          <a:prstGeom prst="rect">
            <a:avLst/>
          </a:prstGeom>
          <a:solidFill>
            <a:srgbClr val="233962"/>
          </a:solidFill>
          <a:ln w="25400" algn="ctr">
            <a:solidFill>
              <a:srgbClr val="233962"/>
            </a:solidFill>
            <a:miter lim="800000"/>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pic>
        <p:nvPicPr>
          <p:cNvPr id="4" name="Picture 4" descr="logo_rec_elections_white_white">
            <a:extLst>
              <a:ext uri="{FF2B5EF4-FFF2-40B4-BE49-F238E27FC236}">
                <a16:creationId xmlns:a16="http://schemas.microsoft.com/office/drawing/2014/main" id="{321D3337-39AE-4136-B8B7-0A143C6DEA8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02109" y="6069456"/>
            <a:ext cx="2571568" cy="466633"/>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pic>
      <p:sp>
        <p:nvSpPr>
          <p:cNvPr id="5" name="Text Box 5">
            <a:extLst>
              <a:ext uri="{FF2B5EF4-FFF2-40B4-BE49-F238E27FC236}">
                <a16:creationId xmlns:a16="http://schemas.microsoft.com/office/drawing/2014/main" id="{BB4D42F7-3567-4832-9A81-24AD84001EBD}"/>
              </a:ext>
            </a:extLst>
          </p:cNvPr>
          <p:cNvSpPr txBox="1">
            <a:spLocks noChangeArrowheads="1"/>
          </p:cNvSpPr>
          <p:nvPr/>
        </p:nvSpPr>
        <p:spPr bwMode="auto">
          <a:xfrm>
            <a:off x="3848249" y="6129538"/>
            <a:ext cx="5644512" cy="384392"/>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algn="r" defTabSz="914400" eaLnBrk="0" fontAlgn="base" latinLnBrk="0" hangingPunct="0">
              <a:lnSpc>
                <a:spcPct val="100000"/>
              </a:lnSpc>
              <a:spcBef>
                <a:spcPct val="0"/>
              </a:spcBef>
              <a:spcAft>
                <a:spcPct val="0"/>
              </a:spcAft>
              <a:buClrTx/>
              <a:buSzTx/>
              <a:buFontTx/>
              <a:buNone/>
              <a:tabLst/>
              <a:defRPr/>
            </a:pPr>
            <a:r>
              <a:rPr kumimoji="0" lang="en-US" altLang="en-US" sz="1000" b="1" i="0" u="none" strike="noStrike" kern="0" cap="none" spc="0" normalizeH="0" baseline="0" noProof="0">
                <a:ln>
                  <a:noFill/>
                </a:ln>
                <a:solidFill>
                  <a:srgbClr val="FFFFFF"/>
                </a:solidFill>
                <a:effectLst/>
                <a:uLnTx/>
                <a:uFillTx/>
                <a:latin typeface="Century Gothic" panose="020B0502020202020204" pitchFamily="34" charset="0"/>
              </a:rPr>
              <a:t>Provisional Voting Reasons</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sp>
        <p:nvSpPr>
          <p:cNvPr id="6" name="Text Box 7">
            <a:extLst>
              <a:ext uri="{FF2B5EF4-FFF2-40B4-BE49-F238E27FC236}">
                <a16:creationId xmlns:a16="http://schemas.microsoft.com/office/drawing/2014/main" id="{D7091E23-13E0-42E3-8727-804FE0F41C9F}"/>
              </a:ext>
            </a:extLst>
          </p:cNvPr>
          <p:cNvSpPr txBox="1">
            <a:spLocks noChangeArrowheads="1"/>
          </p:cNvSpPr>
          <p:nvPr/>
        </p:nvSpPr>
        <p:spPr bwMode="auto">
          <a:xfrm>
            <a:off x="3521309" y="165030"/>
            <a:ext cx="5682270" cy="453016"/>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2800" b="1" i="0" u="none" strike="noStrike" kern="0" cap="none" spc="0" normalizeH="0" baseline="0" noProof="0">
                <a:ln>
                  <a:noFill/>
                </a:ln>
                <a:solidFill>
                  <a:srgbClr val="233962"/>
                </a:solidFill>
                <a:effectLst/>
                <a:uLnTx/>
                <a:uFillTx/>
                <a:latin typeface="Century Gothic" panose="020B0502020202020204" pitchFamily="34" charset="0"/>
              </a:rPr>
              <a:t>Provisional Voting Reasons</a:t>
            </a:r>
            <a:endParaRPr kumimoji="0" lang="en-US" altLang="en-US" sz="2400" b="0" i="0" u="none" strike="noStrike" kern="0" cap="none" spc="0" normalizeH="0" baseline="0" noProof="0">
              <a:ln>
                <a:noFill/>
              </a:ln>
              <a:solidFill>
                <a:prstClr val="black"/>
              </a:solidFill>
              <a:effectLst/>
              <a:uLnTx/>
              <a:uFillTx/>
              <a:latin typeface="Arial" panose="020B0604020202020204" pitchFamily="34" charset="0"/>
            </a:endParaRPr>
          </a:p>
        </p:txBody>
      </p:sp>
      <p:sp>
        <p:nvSpPr>
          <p:cNvPr id="37" name="Rectangle 6">
            <a:extLst>
              <a:ext uri="{FF2B5EF4-FFF2-40B4-BE49-F238E27FC236}">
                <a16:creationId xmlns:a16="http://schemas.microsoft.com/office/drawing/2014/main" id="{02AD8F16-9AA3-48E1-9BD4-8E1E1C80C743}"/>
              </a:ext>
            </a:extLst>
          </p:cNvPr>
          <p:cNvSpPr>
            <a:spLocks noChangeArrowheads="1"/>
          </p:cNvSpPr>
          <p:nvPr/>
        </p:nvSpPr>
        <p:spPr bwMode="auto">
          <a:xfrm>
            <a:off x="3382193" y="1937054"/>
            <a:ext cx="5706465" cy="384392"/>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lang="en-US" altLang="en-US" sz="1600" kern="0">
                <a:solidFill>
                  <a:srgbClr val="FFFFFF"/>
                </a:solidFill>
              </a:rPr>
              <a:t>B. Voter Does Not Have Acceptable HAVA ID (has eligible photo ID)</a:t>
            </a:r>
            <a:endParaRPr kumimoji="0" lang="en-US" altLang="en-US" sz="2400" b="0" i="0" u="none" strike="noStrike" kern="0" cap="none" spc="0" normalizeH="0" baseline="0" noProof="0">
              <a:ln>
                <a:noFill/>
              </a:ln>
              <a:solidFill>
                <a:prstClr val="black"/>
              </a:solidFill>
              <a:effectLst/>
              <a:uLnTx/>
              <a:uFillTx/>
            </a:endParaRPr>
          </a:p>
        </p:txBody>
      </p:sp>
      <p:grpSp>
        <p:nvGrpSpPr>
          <p:cNvPr id="38" name="Group 8">
            <a:extLst>
              <a:ext uri="{FF2B5EF4-FFF2-40B4-BE49-F238E27FC236}">
                <a16:creationId xmlns:a16="http://schemas.microsoft.com/office/drawing/2014/main" id="{EB988D06-8B56-4447-9FDD-465F9FD46F99}"/>
              </a:ext>
            </a:extLst>
          </p:cNvPr>
          <p:cNvGrpSpPr>
            <a:grpSpLocks/>
          </p:cNvGrpSpPr>
          <p:nvPr/>
        </p:nvGrpSpPr>
        <p:grpSpPr bwMode="auto">
          <a:xfrm>
            <a:off x="2956599" y="786705"/>
            <a:ext cx="317338" cy="381516"/>
            <a:chOff x="106923775" y="107998526"/>
            <a:chExt cx="340775" cy="381507"/>
          </a:xfrm>
        </p:grpSpPr>
        <p:sp>
          <p:nvSpPr>
            <p:cNvPr id="39" name="AutoShape 9">
              <a:extLst>
                <a:ext uri="{FF2B5EF4-FFF2-40B4-BE49-F238E27FC236}">
                  <a16:creationId xmlns:a16="http://schemas.microsoft.com/office/drawing/2014/main" id="{DF6CE867-FB7E-47B0-851B-F4CF9E6FE204}"/>
                </a:ext>
              </a:extLst>
            </p:cNvPr>
            <p:cNvSpPr>
              <a:spLocks noChangeAspect="1" noChangeArrowheads="1"/>
            </p:cNvSpPr>
            <p:nvPr/>
          </p:nvSpPr>
          <p:spPr bwMode="auto">
            <a:xfrm>
              <a:off x="106923775" y="108026822"/>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0" name="Text Box 10">
              <a:extLst>
                <a:ext uri="{FF2B5EF4-FFF2-40B4-BE49-F238E27FC236}">
                  <a16:creationId xmlns:a16="http://schemas.microsoft.com/office/drawing/2014/main" id="{AA5851FA-814F-426C-9BA0-5590A9FF2CAA}"/>
                </a:ext>
              </a:extLst>
            </p:cNvPr>
            <p:cNvSpPr txBox="1">
              <a:spLocks noChangeAspect="1" noChangeArrowheads="1"/>
            </p:cNvSpPr>
            <p:nvPr/>
          </p:nvSpPr>
          <p:spPr bwMode="auto">
            <a:xfrm>
              <a:off x="106982498" y="107998526"/>
              <a:ext cx="232481" cy="345291"/>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2000" b="1" i="0" u="none" strike="noStrike" kern="0" cap="none" spc="0" normalizeH="0" baseline="0" noProof="0">
                  <a:ln>
                    <a:noFill/>
                  </a:ln>
                  <a:solidFill>
                    <a:srgbClr val="A0191D"/>
                  </a:solidFill>
                  <a:effectLst/>
                  <a:uLnTx/>
                  <a:uFillTx/>
                  <a:latin typeface="Century Gothic" panose="020B0502020202020204" pitchFamily="34" charset="0"/>
                </a:rPr>
                <a:t>1</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33" name="Rectangle 11">
            <a:extLst>
              <a:ext uri="{FF2B5EF4-FFF2-40B4-BE49-F238E27FC236}">
                <a16:creationId xmlns:a16="http://schemas.microsoft.com/office/drawing/2014/main" id="{7012430B-5055-4BC5-A522-7D5709CEA636}"/>
              </a:ext>
            </a:extLst>
          </p:cNvPr>
          <p:cNvSpPr>
            <a:spLocks noChangeArrowheads="1"/>
          </p:cNvSpPr>
          <p:nvPr/>
        </p:nvSpPr>
        <p:spPr bwMode="auto">
          <a:xfrm>
            <a:off x="3382193" y="2517270"/>
            <a:ext cx="5706465" cy="335521"/>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600" b="0" i="0" u="none" strike="noStrike" kern="0" cap="none" spc="0" normalizeH="0" baseline="0" noProof="0">
                <a:ln>
                  <a:noFill/>
                </a:ln>
                <a:solidFill>
                  <a:srgbClr val="FFFFFF"/>
                </a:solidFill>
                <a:effectLst/>
                <a:uLnTx/>
                <a:uFillTx/>
              </a:rPr>
              <a:t>No Record of Registration</a:t>
            </a:r>
            <a:endParaRPr kumimoji="0" lang="en-US" altLang="en-US" sz="2400" b="0" i="0" u="none" strike="noStrike" kern="0" cap="none" spc="0" normalizeH="0" baseline="0" noProof="0">
              <a:ln>
                <a:noFill/>
              </a:ln>
              <a:solidFill>
                <a:prstClr val="black"/>
              </a:solidFill>
              <a:effectLst/>
              <a:uLnTx/>
              <a:uFillTx/>
              <a:latin typeface="Arial" panose="020B0604020202020204" pitchFamily="34" charset="0"/>
            </a:endParaRPr>
          </a:p>
        </p:txBody>
      </p:sp>
      <p:grpSp>
        <p:nvGrpSpPr>
          <p:cNvPr id="34" name="Group 21">
            <a:extLst>
              <a:ext uri="{FF2B5EF4-FFF2-40B4-BE49-F238E27FC236}">
                <a16:creationId xmlns:a16="http://schemas.microsoft.com/office/drawing/2014/main" id="{603CDEEF-DF15-4E6A-A35C-8FB43DECE7A3}"/>
              </a:ext>
            </a:extLst>
          </p:cNvPr>
          <p:cNvGrpSpPr>
            <a:grpSpLocks/>
          </p:cNvGrpSpPr>
          <p:nvPr/>
        </p:nvGrpSpPr>
        <p:grpSpPr bwMode="auto">
          <a:xfrm>
            <a:off x="2964643" y="1320048"/>
            <a:ext cx="317338" cy="386883"/>
            <a:chOff x="106936877" y="108388328"/>
            <a:chExt cx="340775" cy="386873"/>
          </a:xfrm>
        </p:grpSpPr>
        <p:sp>
          <p:nvSpPr>
            <p:cNvPr id="35" name="AutoShape 22">
              <a:extLst>
                <a:ext uri="{FF2B5EF4-FFF2-40B4-BE49-F238E27FC236}">
                  <a16:creationId xmlns:a16="http://schemas.microsoft.com/office/drawing/2014/main" id="{773D41E8-65D8-4402-AB8C-3A34B2A3A9C5}"/>
                </a:ext>
              </a:extLst>
            </p:cNvPr>
            <p:cNvSpPr>
              <a:spLocks noChangeAspect="1" noChangeArrowheads="1"/>
            </p:cNvSpPr>
            <p:nvPr/>
          </p:nvSpPr>
          <p:spPr bwMode="auto">
            <a:xfrm>
              <a:off x="106936877" y="108421990"/>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6" name="Text Box 23">
              <a:extLst>
                <a:ext uri="{FF2B5EF4-FFF2-40B4-BE49-F238E27FC236}">
                  <a16:creationId xmlns:a16="http://schemas.microsoft.com/office/drawing/2014/main" id="{BC70E9E0-657B-42B6-B4DB-8D27235CE803}"/>
                </a:ext>
              </a:extLst>
            </p:cNvPr>
            <p:cNvSpPr txBox="1">
              <a:spLocks noChangeAspect="1" noChangeArrowheads="1"/>
            </p:cNvSpPr>
            <p:nvPr/>
          </p:nvSpPr>
          <p:spPr bwMode="auto">
            <a:xfrm>
              <a:off x="106995570" y="108388328"/>
              <a:ext cx="232481" cy="353211"/>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2000" b="1" i="0" u="none" strike="noStrike" kern="0" cap="none" spc="0" normalizeH="0" baseline="0" noProof="0">
                  <a:ln>
                    <a:noFill/>
                  </a:ln>
                  <a:solidFill>
                    <a:srgbClr val="A0191D"/>
                  </a:solidFill>
                  <a:effectLst/>
                  <a:uLnTx/>
                  <a:uFillTx/>
                  <a:latin typeface="Century Gothic" panose="020B0502020202020204" pitchFamily="34" charset="0"/>
                </a:rPr>
                <a:t>2</a:t>
              </a:r>
              <a:endParaRPr kumimoji="0" lang="en-US" altLang="en-US"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29" name="Rectangle 12">
            <a:extLst>
              <a:ext uri="{FF2B5EF4-FFF2-40B4-BE49-F238E27FC236}">
                <a16:creationId xmlns:a16="http://schemas.microsoft.com/office/drawing/2014/main" id="{B3647394-7353-4991-BACE-7E206C071F41}"/>
              </a:ext>
            </a:extLst>
          </p:cNvPr>
          <p:cNvSpPr>
            <a:spLocks noChangeArrowheads="1"/>
          </p:cNvSpPr>
          <p:nvPr/>
        </p:nvSpPr>
        <p:spPr bwMode="auto">
          <a:xfrm>
            <a:off x="3382193" y="3084287"/>
            <a:ext cx="5706465" cy="384391"/>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600" b="0" i="0" u="none" strike="noStrike" kern="0" cap="none" spc="0" normalizeH="0" baseline="0" noProof="0">
                <a:ln>
                  <a:noFill/>
                </a:ln>
                <a:solidFill>
                  <a:srgbClr val="FFFFFF"/>
                </a:solidFill>
                <a:effectLst/>
                <a:uLnTx/>
                <a:uFillTx/>
              </a:rPr>
              <a:t>Unreported Move</a:t>
            </a:r>
            <a:endParaRPr kumimoji="0" lang="en-US" altLang="en-US" sz="2400" b="0" i="0" u="none" strike="noStrike" kern="0" cap="none" spc="0" normalizeH="0" baseline="0" noProof="0">
              <a:ln>
                <a:noFill/>
              </a:ln>
              <a:solidFill>
                <a:prstClr val="black"/>
              </a:solidFill>
              <a:effectLst/>
              <a:uLnTx/>
              <a:uFillTx/>
              <a:latin typeface="Arial" panose="020B0604020202020204" pitchFamily="34" charset="0"/>
            </a:endParaRPr>
          </a:p>
        </p:txBody>
      </p:sp>
      <p:sp>
        <p:nvSpPr>
          <p:cNvPr id="25" name="Rectangle 13">
            <a:extLst>
              <a:ext uri="{FF2B5EF4-FFF2-40B4-BE49-F238E27FC236}">
                <a16:creationId xmlns:a16="http://schemas.microsoft.com/office/drawing/2014/main" id="{555212AD-A98A-4F8E-81C1-9F7A130D4382}"/>
              </a:ext>
            </a:extLst>
          </p:cNvPr>
          <p:cNvSpPr>
            <a:spLocks noChangeArrowheads="1"/>
          </p:cNvSpPr>
          <p:nvPr/>
        </p:nvSpPr>
        <p:spPr bwMode="auto">
          <a:xfrm>
            <a:off x="3382193" y="4825212"/>
            <a:ext cx="5706465" cy="361367"/>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600" b="0" i="0" u="none" strike="noStrike" kern="0" cap="none" spc="0" normalizeH="0" baseline="0" noProof="0">
                <a:ln>
                  <a:noFill/>
                </a:ln>
                <a:solidFill>
                  <a:srgbClr val="FFFFFF"/>
                </a:solidFill>
                <a:effectLst/>
                <a:uLnTx/>
                <a:uFillTx/>
              </a:rPr>
              <a:t>Previously Removed</a:t>
            </a:r>
            <a:endParaRPr kumimoji="0" lang="en-US" altLang="en-US" sz="2400" b="0" i="0" u="none" strike="noStrike" kern="0" cap="none" spc="0" normalizeH="0" baseline="0" noProof="0">
              <a:ln>
                <a:noFill/>
              </a:ln>
              <a:solidFill>
                <a:prstClr val="black"/>
              </a:solidFill>
              <a:effectLst/>
              <a:uLnTx/>
              <a:uFillTx/>
              <a:latin typeface="Arial" panose="020B0604020202020204" pitchFamily="34" charset="0"/>
            </a:endParaRPr>
          </a:p>
        </p:txBody>
      </p:sp>
      <p:grpSp>
        <p:nvGrpSpPr>
          <p:cNvPr id="26" name="Group 28">
            <a:extLst>
              <a:ext uri="{FF2B5EF4-FFF2-40B4-BE49-F238E27FC236}">
                <a16:creationId xmlns:a16="http://schemas.microsoft.com/office/drawing/2014/main" id="{EA645D40-D3DA-470C-9E43-CD46EEE89FC3}"/>
              </a:ext>
            </a:extLst>
          </p:cNvPr>
          <p:cNvGrpSpPr>
            <a:grpSpLocks/>
          </p:cNvGrpSpPr>
          <p:nvPr/>
        </p:nvGrpSpPr>
        <p:grpSpPr bwMode="auto">
          <a:xfrm>
            <a:off x="2963227" y="2489630"/>
            <a:ext cx="317338" cy="384590"/>
            <a:chOff x="106936877" y="109184685"/>
            <a:chExt cx="340775" cy="384581"/>
          </a:xfrm>
        </p:grpSpPr>
        <p:sp>
          <p:nvSpPr>
            <p:cNvPr id="27" name="AutoShape 29">
              <a:extLst>
                <a:ext uri="{FF2B5EF4-FFF2-40B4-BE49-F238E27FC236}">
                  <a16:creationId xmlns:a16="http://schemas.microsoft.com/office/drawing/2014/main" id="{B41B5248-8907-45F8-9251-584679BA356F}"/>
                </a:ext>
              </a:extLst>
            </p:cNvPr>
            <p:cNvSpPr>
              <a:spLocks noChangeAspect="1" noChangeArrowheads="1"/>
            </p:cNvSpPr>
            <p:nvPr/>
          </p:nvSpPr>
          <p:spPr bwMode="auto">
            <a:xfrm>
              <a:off x="106936877" y="109212324"/>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8" name="Text Box 30">
              <a:extLst>
                <a:ext uri="{FF2B5EF4-FFF2-40B4-BE49-F238E27FC236}">
                  <a16:creationId xmlns:a16="http://schemas.microsoft.com/office/drawing/2014/main" id="{87196E3E-CDBE-42E5-9276-824D96DC2039}"/>
                </a:ext>
              </a:extLst>
            </p:cNvPr>
            <p:cNvSpPr txBox="1">
              <a:spLocks noChangeAspect="1" noChangeArrowheads="1"/>
            </p:cNvSpPr>
            <p:nvPr/>
          </p:nvSpPr>
          <p:spPr bwMode="auto">
            <a:xfrm>
              <a:off x="106982498" y="109184685"/>
              <a:ext cx="228914" cy="384581"/>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lang="en-US" altLang="en-US" sz="2000" b="1" kern="0">
                  <a:solidFill>
                    <a:srgbClr val="A0191D"/>
                  </a:solidFill>
                  <a:latin typeface="Century Gothic" panose="020B0502020202020204" pitchFamily="34" charset="0"/>
                </a:rPr>
                <a:t>3</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21" name="Rectangle 24">
            <a:extLst>
              <a:ext uri="{FF2B5EF4-FFF2-40B4-BE49-F238E27FC236}">
                <a16:creationId xmlns:a16="http://schemas.microsoft.com/office/drawing/2014/main" id="{38690D3C-4261-4152-9506-8CE0FDE29B60}"/>
              </a:ext>
            </a:extLst>
          </p:cNvPr>
          <p:cNvSpPr>
            <a:spLocks noChangeArrowheads="1"/>
          </p:cNvSpPr>
          <p:nvPr/>
        </p:nvSpPr>
        <p:spPr bwMode="auto">
          <a:xfrm>
            <a:off x="3375565" y="4221721"/>
            <a:ext cx="5706465" cy="361367"/>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1600" b="0" i="0" u="none" strike="noStrike" kern="0" cap="none" spc="0" normalizeH="0" baseline="0" noProof="0">
                <a:ln>
                  <a:noFill/>
                </a:ln>
                <a:solidFill>
                  <a:srgbClr val="FFFFFF"/>
                </a:solidFill>
                <a:effectLst/>
                <a:uLnTx/>
                <a:uFillTx/>
              </a:rPr>
              <a:t>Unrecognized Address</a:t>
            </a:r>
            <a:endParaRPr kumimoji="0" lang="en-US" altLang="en-US" sz="2400" b="0" i="0" u="none" strike="noStrike" kern="0" cap="none" spc="0" normalizeH="0" baseline="0" noProof="0">
              <a:ln>
                <a:noFill/>
              </a:ln>
              <a:solidFill>
                <a:prstClr val="black"/>
              </a:solidFill>
              <a:effectLst/>
              <a:uLnTx/>
              <a:uFillTx/>
              <a:latin typeface="Arial" panose="020B0604020202020204" pitchFamily="34" charset="0"/>
            </a:endParaRPr>
          </a:p>
        </p:txBody>
      </p:sp>
      <p:grpSp>
        <p:nvGrpSpPr>
          <p:cNvPr id="22" name="Group 31">
            <a:extLst>
              <a:ext uri="{FF2B5EF4-FFF2-40B4-BE49-F238E27FC236}">
                <a16:creationId xmlns:a16="http://schemas.microsoft.com/office/drawing/2014/main" id="{E88AF460-9E76-4044-AA42-F3D91247A790}"/>
              </a:ext>
            </a:extLst>
          </p:cNvPr>
          <p:cNvGrpSpPr>
            <a:grpSpLocks/>
          </p:cNvGrpSpPr>
          <p:nvPr/>
        </p:nvGrpSpPr>
        <p:grpSpPr bwMode="auto">
          <a:xfrm>
            <a:off x="2952565" y="3061957"/>
            <a:ext cx="317338" cy="385554"/>
            <a:chOff x="106923775" y="109586027"/>
            <a:chExt cx="340775" cy="385545"/>
          </a:xfrm>
        </p:grpSpPr>
        <p:sp>
          <p:nvSpPr>
            <p:cNvPr id="23" name="AutoShape 32">
              <a:extLst>
                <a:ext uri="{FF2B5EF4-FFF2-40B4-BE49-F238E27FC236}">
                  <a16:creationId xmlns:a16="http://schemas.microsoft.com/office/drawing/2014/main" id="{2BAEDF88-C4BD-4A26-A6A1-C348996228E1}"/>
                </a:ext>
              </a:extLst>
            </p:cNvPr>
            <p:cNvSpPr>
              <a:spLocks noChangeAspect="1" noChangeArrowheads="1"/>
            </p:cNvSpPr>
            <p:nvPr/>
          </p:nvSpPr>
          <p:spPr bwMode="auto">
            <a:xfrm>
              <a:off x="106923775" y="109607491"/>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4" name="Text Box 33">
              <a:extLst>
                <a:ext uri="{FF2B5EF4-FFF2-40B4-BE49-F238E27FC236}">
                  <a16:creationId xmlns:a16="http://schemas.microsoft.com/office/drawing/2014/main" id="{D9A1BFF9-A2E9-49B8-A367-9C8A1A4F6CEF}"/>
                </a:ext>
              </a:extLst>
            </p:cNvPr>
            <p:cNvSpPr txBox="1">
              <a:spLocks noChangeAspect="1" noChangeArrowheads="1"/>
            </p:cNvSpPr>
            <p:nvPr/>
          </p:nvSpPr>
          <p:spPr bwMode="auto">
            <a:xfrm>
              <a:off x="106982498" y="109586027"/>
              <a:ext cx="222191" cy="385545"/>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2000" b="1" i="0" u="none" strike="noStrike" kern="0" cap="none" spc="0" normalizeH="0" baseline="0" noProof="0">
                  <a:ln>
                    <a:noFill/>
                  </a:ln>
                  <a:solidFill>
                    <a:srgbClr val="A0191D"/>
                  </a:solidFill>
                  <a:effectLst/>
                  <a:uLnTx/>
                  <a:uFillTx/>
                  <a:latin typeface="Century Gothic" panose="020B0502020202020204" pitchFamily="34" charset="0"/>
                </a:rPr>
                <a:t>4</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17" name="Rectangle 14">
            <a:extLst>
              <a:ext uri="{FF2B5EF4-FFF2-40B4-BE49-F238E27FC236}">
                <a16:creationId xmlns:a16="http://schemas.microsoft.com/office/drawing/2014/main" id="{A646FDAC-C6EE-4B6E-822C-C0F927FBE653}"/>
              </a:ext>
            </a:extLst>
          </p:cNvPr>
          <p:cNvSpPr>
            <a:spLocks noChangeArrowheads="1"/>
          </p:cNvSpPr>
          <p:nvPr/>
        </p:nvSpPr>
        <p:spPr bwMode="auto">
          <a:xfrm>
            <a:off x="3382193" y="3683063"/>
            <a:ext cx="5706465" cy="398628"/>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defRPr/>
            </a:pPr>
            <a:r>
              <a:rPr lang="en-US" altLang="en-US" sz="1600" kern="0">
                <a:solidFill>
                  <a:srgbClr val="FFFFFF"/>
                </a:solidFill>
              </a:rPr>
              <a:t>Incorrect Precinct</a:t>
            </a:r>
            <a:endParaRPr lang="en-US" altLang="en-US" sz="2400" kern="0">
              <a:solidFill>
                <a:prstClr val="black"/>
              </a:solidFill>
              <a:latin typeface="Arial" panose="020B0604020202020204" pitchFamily="34" charset="0"/>
            </a:endParaRPr>
          </a:p>
        </p:txBody>
      </p:sp>
      <p:grpSp>
        <p:nvGrpSpPr>
          <p:cNvPr id="18" name="Group 34">
            <a:extLst>
              <a:ext uri="{FF2B5EF4-FFF2-40B4-BE49-F238E27FC236}">
                <a16:creationId xmlns:a16="http://schemas.microsoft.com/office/drawing/2014/main" id="{62157454-E09A-4110-8314-CE622D8C5F03}"/>
              </a:ext>
            </a:extLst>
          </p:cNvPr>
          <p:cNvGrpSpPr>
            <a:grpSpLocks/>
          </p:cNvGrpSpPr>
          <p:nvPr/>
        </p:nvGrpSpPr>
        <p:grpSpPr bwMode="auto">
          <a:xfrm>
            <a:off x="2952565" y="3677769"/>
            <a:ext cx="317338" cy="361621"/>
            <a:chOff x="106936877" y="109994258"/>
            <a:chExt cx="340775" cy="361611"/>
          </a:xfrm>
        </p:grpSpPr>
        <p:sp>
          <p:nvSpPr>
            <p:cNvPr id="19" name="AutoShape 35">
              <a:extLst>
                <a:ext uri="{FF2B5EF4-FFF2-40B4-BE49-F238E27FC236}">
                  <a16:creationId xmlns:a16="http://schemas.microsoft.com/office/drawing/2014/main" id="{B58B4BC9-8780-4FCD-B034-88064E9D11B8}"/>
                </a:ext>
              </a:extLst>
            </p:cNvPr>
            <p:cNvSpPr>
              <a:spLocks noChangeAspect="1" noChangeArrowheads="1"/>
            </p:cNvSpPr>
            <p:nvPr/>
          </p:nvSpPr>
          <p:spPr bwMode="auto">
            <a:xfrm>
              <a:off x="106936877" y="110002658"/>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0" name="Text Box 36">
              <a:extLst>
                <a:ext uri="{FF2B5EF4-FFF2-40B4-BE49-F238E27FC236}">
                  <a16:creationId xmlns:a16="http://schemas.microsoft.com/office/drawing/2014/main" id="{498C04C5-2FBF-4B71-BC5B-95A0D72D1EEB}"/>
                </a:ext>
              </a:extLst>
            </p:cNvPr>
            <p:cNvSpPr txBox="1">
              <a:spLocks noChangeAspect="1" noChangeArrowheads="1"/>
            </p:cNvSpPr>
            <p:nvPr/>
          </p:nvSpPr>
          <p:spPr bwMode="auto">
            <a:xfrm>
              <a:off x="106989465" y="109994258"/>
              <a:ext cx="267918" cy="349309"/>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lang="en-US" altLang="en-US" sz="2000" b="1" kern="0">
                  <a:solidFill>
                    <a:srgbClr val="A0191D"/>
                  </a:solidFill>
                  <a:latin typeface="Century Gothic" panose="020B0502020202020204" pitchFamily="34" charset="0"/>
                </a:rPr>
                <a:t>5</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41" name="Rectangle 14">
            <a:extLst>
              <a:ext uri="{FF2B5EF4-FFF2-40B4-BE49-F238E27FC236}">
                <a16:creationId xmlns:a16="http://schemas.microsoft.com/office/drawing/2014/main" id="{5E15D0BD-6EB5-4081-AE47-EACC1F014E6E}"/>
              </a:ext>
            </a:extLst>
          </p:cNvPr>
          <p:cNvSpPr>
            <a:spLocks noChangeArrowheads="1"/>
          </p:cNvSpPr>
          <p:nvPr/>
        </p:nvSpPr>
        <p:spPr bwMode="auto">
          <a:xfrm>
            <a:off x="3375565" y="5409409"/>
            <a:ext cx="5706465" cy="398628"/>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defRPr/>
            </a:pPr>
            <a:r>
              <a:rPr lang="en-US" altLang="en-US" sz="1600" kern="0">
                <a:solidFill>
                  <a:srgbClr val="FFFFFF"/>
                </a:solidFill>
              </a:rPr>
              <a:t>Other Provisional Issues</a:t>
            </a:r>
            <a:endParaRPr lang="en-US" altLang="en-US" sz="2400" kern="0">
              <a:solidFill>
                <a:prstClr val="black"/>
              </a:solidFill>
              <a:latin typeface="Arial" panose="020B0604020202020204" pitchFamily="34" charset="0"/>
            </a:endParaRPr>
          </a:p>
        </p:txBody>
      </p:sp>
      <p:grpSp>
        <p:nvGrpSpPr>
          <p:cNvPr id="42" name="Group 34">
            <a:extLst>
              <a:ext uri="{FF2B5EF4-FFF2-40B4-BE49-F238E27FC236}">
                <a16:creationId xmlns:a16="http://schemas.microsoft.com/office/drawing/2014/main" id="{0C1841F4-3906-4D8B-AF0B-AF3E30289138}"/>
              </a:ext>
            </a:extLst>
          </p:cNvPr>
          <p:cNvGrpSpPr>
            <a:grpSpLocks/>
          </p:cNvGrpSpPr>
          <p:nvPr/>
        </p:nvGrpSpPr>
        <p:grpSpPr bwMode="auto">
          <a:xfrm>
            <a:off x="2952565" y="4281638"/>
            <a:ext cx="317338" cy="361621"/>
            <a:chOff x="106936877" y="109994258"/>
            <a:chExt cx="340775" cy="361611"/>
          </a:xfrm>
        </p:grpSpPr>
        <p:sp>
          <p:nvSpPr>
            <p:cNvPr id="43" name="AutoShape 35">
              <a:extLst>
                <a:ext uri="{FF2B5EF4-FFF2-40B4-BE49-F238E27FC236}">
                  <a16:creationId xmlns:a16="http://schemas.microsoft.com/office/drawing/2014/main" id="{220BCA96-59EA-412D-AA92-D41AD2864F7D}"/>
                </a:ext>
              </a:extLst>
            </p:cNvPr>
            <p:cNvSpPr>
              <a:spLocks noChangeAspect="1" noChangeArrowheads="1"/>
            </p:cNvSpPr>
            <p:nvPr/>
          </p:nvSpPr>
          <p:spPr bwMode="auto">
            <a:xfrm>
              <a:off x="106936877" y="110002658"/>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4" name="Text Box 36">
              <a:extLst>
                <a:ext uri="{FF2B5EF4-FFF2-40B4-BE49-F238E27FC236}">
                  <a16:creationId xmlns:a16="http://schemas.microsoft.com/office/drawing/2014/main" id="{3AC14D8C-0DD4-46AB-875D-298F33AD4F89}"/>
                </a:ext>
              </a:extLst>
            </p:cNvPr>
            <p:cNvSpPr txBox="1">
              <a:spLocks noChangeAspect="1" noChangeArrowheads="1"/>
            </p:cNvSpPr>
            <p:nvPr/>
          </p:nvSpPr>
          <p:spPr bwMode="auto">
            <a:xfrm>
              <a:off x="106989465" y="109994258"/>
              <a:ext cx="267918" cy="349309"/>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kumimoji="0" lang="en-US" altLang="en-US" sz="2000" b="1" i="0" u="none" strike="noStrike" kern="0" cap="none" spc="0" normalizeH="0" baseline="0" noProof="0">
                  <a:ln>
                    <a:noFill/>
                  </a:ln>
                  <a:solidFill>
                    <a:srgbClr val="A0191D"/>
                  </a:solidFill>
                  <a:effectLst/>
                  <a:uLnTx/>
                  <a:uFillTx/>
                  <a:latin typeface="Century Gothic" panose="020B0502020202020204" pitchFamily="34" charset="0"/>
                </a:rPr>
                <a:t>6</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
        <p:nvSpPr>
          <p:cNvPr id="2" name="Rectangle 14">
            <a:extLst>
              <a:ext uri="{FF2B5EF4-FFF2-40B4-BE49-F238E27FC236}">
                <a16:creationId xmlns:a16="http://schemas.microsoft.com/office/drawing/2014/main" id="{0E8CABA7-BBD8-D265-F284-1F56F919D46A}"/>
              </a:ext>
            </a:extLst>
          </p:cNvPr>
          <p:cNvSpPr>
            <a:spLocks noChangeArrowheads="1"/>
          </p:cNvSpPr>
          <p:nvPr/>
        </p:nvSpPr>
        <p:spPr bwMode="auto">
          <a:xfrm>
            <a:off x="3382193" y="1327223"/>
            <a:ext cx="5706465" cy="398628"/>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eaLnBrk="0" fontAlgn="base" hangingPunct="0">
              <a:spcBef>
                <a:spcPct val="0"/>
              </a:spcBef>
              <a:spcAft>
                <a:spcPct val="0"/>
              </a:spcAft>
              <a:defRPr/>
            </a:pPr>
            <a:r>
              <a:rPr lang="en-US" altLang="en-US" sz="1600" kern="0">
                <a:solidFill>
                  <a:srgbClr val="FFFFFF"/>
                </a:solidFill>
              </a:rPr>
              <a:t>A. No Photo ID (has a Photo ID but does not have it with them), OR</a:t>
            </a:r>
            <a:endParaRPr lang="en-US" altLang="en-US" sz="2400" kern="0">
              <a:solidFill>
                <a:prstClr val="black"/>
              </a:solidFill>
            </a:endParaRPr>
          </a:p>
        </p:txBody>
      </p:sp>
      <p:sp>
        <p:nvSpPr>
          <p:cNvPr id="7" name="Rectangle 14">
            <a:extLst>
              <a:ext uri="{FF2B5EF4-FFF2-40B4-BE49-F238E27FC236}">
                <a16:creationId xmlns:a16="http://schemas.microsoft.com/office/drawing/2014/main" id="{355CDB76-DE0A-DFDD-42E7-00204113AAAA}"/>
              </a:ext>
            </a:extLst>
          </p:cNvPr>
          <p:cNvSpPr>
            <a:spLocks noChangeArrowheads="1"/>
          </p:cNvSpPr>
          <p:nvPr/>
        </p:nvSpPr>
        <p:spPr bwMode="auto">
          <a:xfrm>
            <a:off x="3382193" y="769593"/>
            <a:ext cx="5706465" cy="398628"/>
          </a:xfrm>
          <a:prstGeom prst="rect">
            <a:avLst/>
          </a:prstGeom>
          <a:solidFill>
            <a:srgbClr val="233962"/>
          </a:solidFill>
          <a:ln>
            <a:noFill/>
          </a:ln>
          <a:effectLst/>
          <a:extLs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lvl="0" eaLnBrk="0" fontAlgn="base" hangingPunct="0">
              <a:spcBef>
                <a:spcPct val="0"/>
              </a:spcBef>
              <a:spcAft>
                <a:spcPct val="0"/>
              </a:spcAft>
              <a:defRPr/>
            </a:pPr>
            <a:r>
              <a:rPr lang="en-US" altLang="en-US" sz="1600" kern="0">
                <a:solidFill>
                  <a:srgbClr val="FFFFFF"/>
                </a:solidFill>
              </a:rPr>
              <a:t>Photo ID Exception</a:t>
            </a:r>
            <a:endParaRPr lang="en-US" altLang="en-US" sz="2400" kern="0">
              <a:solidFill>
                <a:prstClr val="black"/>
              </a:solidFill>
            </a:endParaRPr>
          </a:p>
        </p:txBody>
      </p:sp>
      <p:grpSp>
        <p:nvGrpSpPr>
          <p:cNvPr id="8" name="Group 34">
            <a:extLst>
              <a:ext uri="{FF2B5EF4-FFF2-40B4-BE49-F238E27FC236}">
                <a16:creationId xmlns:a16="http://schemas.microsoft.com/office/drawing/2014/main" id="{CB2F1832-3C86-AB5A-24C6-224AF2A73F16}"/>
              </a:ext>
            </a:extLst>
          </p:cNvPr>
          <p:cNvGrpSpPr>
            <a:grpSpLocks/>
          </p:cNvGrpSpPr>
          <p:nvPr/>
        </p:nvGrpSpPr>
        <p:grpSpPr bwMode="auto">
          <a:xfrm>
            <a:off x="2945472" y="4816812"/>
            <a:ext cx="317338" cy="361621"/>
            <a:chOff x="106936877" y="109994258"/>
            <a:chExt cx="340775" cy="361611"/>
          </a:xfrm>
        </p:grpSpPr>
        <p:sp>
          <p:nvSpPr>
            <p:cNvPr id="9" name="AutoShape 35">
              <a:extLst>
                <a:ext uri="{FF2B5EF4-FFF2-40B4-BE49-F238E27FC236}">
                  <a16:creationId xmlns:a16="http://schemas.microsoft.com/office/drawing/2014/main" id="{525D2453-CFB0-C06B-2454-E67B9EAF04CE}"/>
                </a:ext>
              </a:extLst>
            </p:cNvPr>
            <p:cNvSpPr>
              <a:spLocks noChangeAspect="1" noChangeArrowheads="1"/>
            </p:cNvSpPr>
            <p:nvPr/>
          </p:nvSpPr>
          <p:spPr bwMode="auto">
            <a:xfrm>
              <a:off x="106936877" y="110002658"/>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0" name="Text Box 36">
              <a:extLst>
                <a:ext uri="{FF2B5EF4-FFF2-40B4-BE49-F238E27FC236}">
                  <a16:creationId xmlns:a16="http://schemas.microsoft.com/office/drawing/2014/main" id="{0C57CC6B-4209-95BF-7E95-0BCEBBFC8C85}"/>
                </a:ext>
              </a:extLst>
            </p:cNvPr>
            <p:cNvSpPr txBox="1">
              <a:spLocks noChangeAspect="1" noChangeArrowheads="1"/>
            </p:cNvSpPr>
            <p:nvPr/>
          </p:nvSpPr>
          <p:spPr bwMode="auto">
            <a:xfrm>
              <a:off x="106989465" y="109994258"/>
              <a:ext cx="267918" cy="349309"/>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lang="en-US" altLang="en-US" sz="2000" b="1" kern="0">
                  <a:solidFill>
                    <a:srgbClr val="A0191D"/>
                  </a:solidFill>
                  <a:latin typeface="Century Gothic" panose="020B0502020202020204" pitchFamily="34" charset="0"/>
                </a:rPr>
                <a:t>7</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grpSp>
        <p:nvGrpSpPr>
          <p:cNvPr id="11" name="Group 34">
            <a:extLst>
              <a:ext uri="{FF2B5EF4-FFF2-40B4-BE49-F238E27FC236}">
                <a16:creationId xmlns:a16="http://schemas.microsoft.com/office/drawing/2014/main" id="{B5E9F81F-C6EE-840F-FBF1-594C3FDECCF6}"/>
              </a:ext>
            </a:extLst>
          </p:cNvPr>
          <p:cNvGrpSpPr>
            <a:grpSpLocks/>
          </p:cNvGrpSpPr>
          <p:nvPr/>
        </p:nvGrpSpPr>
        <p:grpSpPr bwMode="auto">
          <a:xfrm>
            <a:off x="2934839" y="5348440"/>
            <a:ext cx="317338" cy="361621"/>
            <a:chOff x="106936877" y="109994258"/>
            <a:chExt cx="340775" cy="361611"/>
          </a:xfrm>
        </p:grpSpPr>
        <p:sp>
          <p:nvSpPr>
            <p:cNvPr id="12" name="AutoShape 35">
              <a:extLst>
                <a:ext uri="{FF2B5EF4-FFF2-40B4-BE49-F238E27FC236}">
                  <a16:creationId xmlns:a16="http://schemas.microsoft.com/office/drawing/2014/main" id="{F2B01AAD-F3BE-9AF9-6BE7-F574258253B0}"/>
                </a:ext>
              </a:extLst>
            </p:cNvPr>
            <p:cNvSpPr>
              <a:spLocks noChangeAspect="1" noChangeArrowheads="1"/>
            </p:cNvSpPr>
            <p:nvPr/>
          </p:nvSpPr>
          <p:spPr bwMode="auto">
            <a:xfrm>
              <a:off x="106936877" y="110002658"/>
              <a:ext cx="340775" cy="353211"/>
            </a:xfrm>
            <a:prstGeom prst="flowChartConnector">
              <a:avLst/>
            </a:prstGeom>
            <a:solidFill>
              <a:srgbClr val="7DAFD3"/>
            </a:solidFill>
            <a:ln w="25400" algn="ctr">
              <a:solidFill>
                <a:srgbClr val="233962"/>
              </a:solidFill>
              <a:round/>
              <a:headEnd/>
              <a:tailEnd/>
            </a:ln>
            <a:effectLst/>
            <a:extLs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4572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3" name="Text Box 36">
              <a:extLst>
                <a:ext uri="{FF2B5EF4-FFF2-40B4-BE49-F238E27FC236}">
                  <a16:creationId xmlns:a16="http://schemas.microsoft.com/office/drawing/2014/main" id="{C45EF0A4-D9B4-0B8B-6ED4-288C316C72FC}"/>
                </a:ext>
              </a:extLst>
            </p:cNvPr>
            <p:cNvSpPr txBox="1">
              <a:spLocks noChangeAspect="1" noChangeArrowheads="1"/>
            </p:cNvSpPr>
            <p:nvPr/>
          </p:nvSpPr>
          <p:spPr bwMode="auto">
            <a:xfrm>
              <a:off x="106989465" y="109994258"/>
              <a:ext cx="267918" cy="349309"/>
            </a:xfrm>
            <a:prstGeom prst="rect">
              <a:avLst/>
            </a:prstGeom>
            <a:noFill/>
            <a:ln>
              <a:noFill/>
            </a:ln>
            <a:effectLst/>
            <a:extLst>
              <a:ext uri="{909E8E84-426E-40DD-AFC4-6F175D3DCCD1}">
                <a14:hiddenFill xmlns:a14="http://schemas.microsoft.com/office/drawing/2010/main">
                  <a:solidFill>
                    <a:srgbClr val="7DAFD3"/>
                  </a:solidFill>
                </a14:hiddenFill>
              </a:ext>
              <a:ext uri="{91240B29-F687-4F45-9708-019B960494DF}">
                <a14:hiddenLine xmlns:a14="http://schemas.microsoft.com/office/drawing/2010/main" w="25400" algn="ctr">
                  <a:solidFill>
                    <a:srgbClr val="233962"/>
                  </a:solidFill>
                  <a:miter lim="800000"/>
                  <a:headEnd/>
                  <a:tailEnd/>
                </a14:hiddenLine>
              </a:ext>
              <a:ext uri="{AF507438-7753-43E0-B8FC-AC1667EBCBE1}">
                <a14:hiddenEffects xmlns:a14="http://schemas.microsoft.com/office/drawing/2010/main">
                  <a:effectLst>
                    <a:outerShdw dist="35921" dir="2700000" algn="ctr" rotWithShape="0">
                      <a:srgbClr val="233962"/>
                    </a:outerShdw>
                  </a:effectLst>
                </a14:hiddenEffects>
              </a:ext>
            </a:extLst>
          </p:spPr>
          <p:txBody>
            <a:bodyPr vert="horz" wrap="square" lIns="36576" tIns="36576" rIns="36576" bIns="36576" numCol="1"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r>
                <a:rPr lang="en-US" altLang="en-US" sz="2000" b="1" kern="0">
                  <a:solidFill>
                    <a:srgbClr val="A0191D"/>
                  </a:solidFill>
                  <a:latin typeface="Century Gothic" panose="020B0502020202020204" pitchFamily="34" charset="0"/>
                </a:rPr>
                <a:t>8</a:t>
              </a:r>
              <a:endParaRPr kumimoji="0" lang="en-US" altLang="en-US" sz="1800" b="0" i="0" u="none" strike="noStrike" kern="0" cap="none" spc="0" normalizeH="0" baseline="0" noProof="0">
                <a:ln>
                  <a:noFill/>
                </a:ln>
                <a:solidFill>
                  <a:prstClr val="black"/>
                </a:solidFill>
                <a:effectLst/>
                <a:uLnTx/>
                <a:uFillTx/>
                <a:latin typeface="Arial" panose="020B0604020202020204" pitchFamily="34" charset="0"/>
              </a:endParaRPr>
            </a:p>
          </p:txBody>
        </p:sp>
      </p:grpSp>
    </p:spTree>
    <p:custDataLst>
      <p:tags r:id="rId1"/>
    </p:custDataLst>
    <p:extLst>
      <p:ext uri="{BB962C8B-B14F-4D97-AF65-F5344CB8AC3E}">
        <p14:creationId xmlns:p14="http://schemas.microsoft.com/office/powerpoint/2010/main" val="2661807238"/>
      </p:ext>
    </p:extLst>
  </p:cSld>
  <p:clrMapOvr>
    <a:masterClrMapping/>
  </p:clrMapOvr>
  <p:extLst>
    <p:ext uri="{6950BFC3-D8DA-4A85-94F7-54DA5524770B}">
      <p188:commentRel xmlns:p188="http://schemas.microsoft.com/office/powerpoint/2018/8/main" r:id="rId4"/>
    </p:ext>
  </p:extLs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8"/>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Department xmlns="20321f7f-c3e8-4bf8-99e6-c3a273424301" xsi:nil="true"/>
    <_ip_UnifiedCompliancePolicyProperties xmlns="http://schemas.microsoft.com/sharepoint/v3" xsi:nil="true"/>
    <TaxCatchAll xmlns="11daa6cb-33a7-4d0e-80e3-09642bff6587" xsi:nil="true"/>
    <lcf76f155ced4ddcb4097134ff3c332f xmlns="20321f7f-c3e8-4bf8-99e6-c3a273424301">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E2FBD1A17A68D4DA1AEEBE32F721C55" ma:contentTypeVersion="21" ma:contentTypeDescription="Create a new document." ma:contentTypeScope="" ma:versionID="3125399c8173258241efd17fe1dbaa1a">
  <xsd:schema xmlns:xsd="http://www.w3.org/2001/XMLSchema" xmlns:xs="http://www.w3.org/2001/XMLSchema" xmlns:p="http://schemas.microsoft.com/office/2006/metadata/properties" xmlns:ns1="http://schemas.microsoft.com/sharepoint/v3" xmlns:ns2="11daa6cb-33a7-4d0e-80e3-09642bff6587" xmlns:ns3="20321f7f-c3e8-4bf8-99e6-c3a273424301" targetNamespace="http://schemas.microsoft.com/office/2006/metadata/properties" ma:root="true" ma:fieldsID="3213f7d3ded9dabdfe099b76dec7a961" ns1:_="" ns2:_="" ns3:_="">
    <xsd:import namespace="http://schemas.microsoft.com/sharepoint/v3"/>
    <xsd:import namespace="11daa6cb-33a7-4d0e-80e3-09642bff6587"/>
    <xsd:import namespace="20321f7f-c3e8-4bf8-99e6-c3a273424301"/>
    <xsd:element name="properties">
      <xsd:complexType>
        <xsd:sequence>
          <xsd:element name="documentManagement">
            <xsd:complexType>
              <xsd:all>
                <xsd:element ref="ns2:SharedWithUsers" minOccurs="0"/>
                <xsd:element ref="ns2:SharedWithDetails" minOccurs="0"/>
                <xsd:element ref="ns3:Department" minOccurs="0"/>
                <xsd:element ref="ns1:_ip_UnifiedCompliancePolicyProperties" minOccurs="0"/>
                <xsd:element ref="ns1:_ip_UnifiedCompliancePolicyUIAction"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1" nillable="true" ma:displayName="Unified Compliance Policy Properties" ma:hidden="true" ma:internalName="_ip_UnifiedCompliancePolicyProperties">
      <xsd:simpleType>
        <xsd:restriction base="dms:Note"/>
      </xsd:simpleType>
    </xsd:element>
    <xsd:element name="_ip_UnifiedCompliancePolicyUIAction" ma:index="1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1daa6cb-33a7-4d0e-80e3-09642bff658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3" nillable="true" ma:displayName="Last Shared By User" ma:description="" ma:internalName="LastSharedByUser" ma:readOnly="true">
      <xsd:simpleType>
        <xsd:restriction base="dms:Note">
          <xsd:maxLength value="255"/>
        </xsd:restriction>
      </xsd:simpleType>
    </xsd:element>
    <xsd:element name="LastSharedByTime" ma:index="14" nillable="true" ma:displayName="Last Shared By Time" ma:description="" ma:internalName="LastSharedByTime" ma:readOnly="true">
      <xsd:simpleType>
        <xsd:restriction base="dms:DateTime"/>
      </xsd:simpleType>
    </xsd:element>
    <xsd:element name="TaxCatchAll" ma:index="28" nillable="true" ma:displayName="Taxonomy Catch All Column" ma:hidden="true" ma:list="{fe21d82e-a2e7-4f3b-bc76-527ae61b020d}" ma:internalName="TaxCatchAll" ma:showField="CatchAllData" ma:web="11daa6cb-33a7-4d0e-80e3-09642bff6587">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0321f7f-c3e8-4bf8-99e6-c3a273424301" elementFormDefault="qualified">
    <xsd:import namespace="http://schemas.microsoft.com/office/2006/documentManagement/types"/>
    <xsd:import namespace="http://schemas.microsoft.com/office/infopath/2007/PartnerControls"/>
    <xsd:element name="Department" ma:index="10" nillable="true" ma:displayName="Department" ma:format="Dropdown" ma:internalName="Department">
      <xsd:simpleType>
        <xsd:restriction base="dms:Choice">
          <xsd:enumeration value="Administration"/>
          <xsd:enumeration value="Election Preparedness &amp; Support"/>
          <xsd:enumeration value="Campaign Finance &amp; Operations"/>
          <xsd:enumeration value="Investigators &amp; Compliance"/>
          <xsd:enumeration value="Voter Integity &amp; Outreach"/>
        </xsd:restriction>
      </xsd:simpleType>
    </xsd:element>
    <xsd:element name="MediaServiceMetadata" ma:index="15" nillable="true" ma:displayName="MediaServiceMetadata" ma:description="" ma:hidden="true" ma:internalName="MediaServiceMetadata" ma:readOnly="true">
      <xsd:simpleType>
        <xsd:restriction base="dms:Note"/>
      </xsd:simpleType>
    </xsd:element>
    <xsd:element name="MediaServiceFastMetadata" ma:index="16" nillable="true" ma:displayName="MediaServiceFastMetadata" ma:description="" ma:hidden="true" ma:internalName="MediaServiceFastMetadata" ma:readOnly="true">
      <xsd:simpleType>
        <xsd:restriction base="dms:Note"/>
      </xsd:simpleType>
    </xsd:element>
    <xsd:element name="MediaServiceDateTaken" ma:index="17" nillable="true" ma:displayName="MediaServiceDateTaken" ma:description="" ma:hidden="true" ma:internalName="MediaServiceDateTaken" ma:readOnly="true">
      <xsd:simpleType>
        <xsd:restriction base="dms:Text"/>
      </xsd:simpleType>
    </xsd:element>
    <xsd:element name="MediaServiceAutoTags" ma:index="18" nillable="true" ma:displayName="MediaServiceAutoTags" ma:description="" ma:internalName="MediaServiceAutoTags"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da2157d8-ccc1-4fc8-a2a4-3f8f6553454f"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6FF13E0-4F08-4B7B-9800-817368096E83}">
  <ds:schemaRefs>
    <ds:schemaRef ds:uri="11daa6cb-33a7-4d0e-80e3-09642bff6587"/>
    <ds:schemaRef ds:uri="20321f7f-c3e8-4bf8-99e6-c3a27342430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3281895A-A550-4F0B-A4DA-F2B58B61FC2F}">
  <ds:schemaRefs>
    <ds:schemaRef ds:uri="http://schemas.microsoft.com/sharepoint/v3/contenttype/forms"/>
  </ds:schemaRefs>
</ds:datastoreItem>
</file>

<file path=customXml/itemProps3.xml><?xml version="1.0" encoding="utf-8"?>
<ds:datastoreItem xmlns:ds="http://schemas.openxmlformats.org/officeDocument/2006/customXml" ds:itemID="{A5E6C280-93A1-43FC-9926-37D23A744FAF}">
  <ds:schemaRefs>
    <ds:schemaRef ds:uri="11daa6cb-33a7-4d0e-80e3-09642bff6587"/>
    <ds:schemaRef ds:uri="20321f7f-c3e8-4bf8-99e6-c3a27342430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0</TotalTime>
  <Words>3878</Words>
  <Application>Microsoft Office PowerPoint</Application>
  <PresentationFormat>Widescreen</PresentationFormat>
  <Paragraphs>258</Paragraphs>
  <Slides>19</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Calibri Light</vt:lpstr>
      <vt:lpstr>Century Gothic</vt:lpstr>
      <vt:lpstr>Symbol</vt:lpstr>
      <vt:lpstr>Wingdings</vt:lpstr>
      <vt:lpstr>Office Theme</vt:lpstr>
      <vt:lpstr>PowerPoint Presentation</vt:lpstr>
      <vt:lpstr>PowerPoint Presentation</vt:lpstr>
      <vt:lpstr>PowerPoint Presentation</vt:lpstr>
      <vt:lpstr>PowerPoint Presentation</vt:lpstr>
      <vt:lpstr>Reminders for Provisional Voting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Terrell, Jessica</dc:creator>
  <cp:lastModifiedBy>Holland, Parker</cp:lastModifiedBy>
  <cp:revision>5</cp:revision>
  <dcterms:created xsi:type="dcterms:W3CDTF">2019-12-19T13:26:57Z</dcterms:created>
  <dcterms:modified xsi:type="dcterms:W3CDTF">2023-08-21T21:03:26Z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0x010100CE2FBD1A17A68D4DA1AEEBE32F721C55</vt:lpwstr>
  </property>
  <property fmtid="{D5CDD505-2E9C-101B-9397-08002B2CF9AE}" pid="3" name="ArticulateGUID">
    <vt:lpwstr>DE0CC3A1-F1DA-4E09-B840-642BCCD767AE</vt:lpwstr>
  </property>
  <property fmtid="{D5CDD505-2E9C-101B-9397-08002B2CF9AE}" pid="4" name="ArticulatePath">
    <vt:lpwstr>https://ncconnect.sharepoint.com/sites/NCSBE/SBOENew1/VOTER ID 2019/Curbside station Guide</vt:lpwstr>
  </property>
  <property fmtid="{D5CDD505-2E9C-101B-9397-08002B2CF9AE}" pid="5" name="MediaServiceImageTags">
    <vt:lpwstr/>
  </property>
</Properties>
</file>